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5" d="100"/>
          <a:sy n="95" d="100"/>
        </p:scale>
        <p:origin x="187"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7B9ABF3-78E7-004B-A6EE-9CCBFA030F33}"/>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AE122FA-BE37-C34C-A4B0-0900CE153120}"/>
              </a:ext>
            </a:extLst>
          </p:cNvPr>
          <p:cNvSpPr>
            <a:spLocks noGrp="1"/>
          </p:cNvSpPr>
          <p:nvPr>
            <p:ph type="ctrTitle"/>
          </p:nvPr>
        </p:nvSpPr>
        <p:spPr>
          <a:xfrm>
            <a:off x="3859481" y="1122363"/>
            <a:ext cx="4751120" cy="2387600"/>
          </a:xfrm>
        </p:spPr>
        <p:txBody>
          <a:bodyPr anchor="b"/>
          <a:lstStyle>
            <a:lvl1pPr algn="ctr">
              <a:defRPr sz="6000"/>
            </a:lvl1pPr>
          </a:lstStyle>
          <a:p>
            <a:r>
              <a:rPr lang="ru-RU"/>
              <a:t>Образец заголовка</a:t>
            </a:r>
            <a:endParaRPr lang="en-UA" dirty="0"/>
          </a:p>
        </p:txBody>
      </p:sp>
      <p:sp>
        <p:nvSpPr>
          <p:cNvPr id="3" name="Subtitle 2">
            <a:extLst>
              <a:ext uri="{FF2B5EF4-FFF2-40B4-BE49-F238E27FC236}">
                <a16:creationId xmlns:a16="http://schemas.microsoft.com/office/drawing/2014/main" id="{0857499B-0211-AB45-AECA-21BABC488F65}"/>
              </a:ext>
            </a:extLst>
          </p:cNvPr>
          <p:cNvSpPr>
            <a:spLocks noGrp="1"/>
          </p:cNvSpPr>
          <p:nvPr>
            <p:ph type="subTitle" idx="1"/>
          </p:nvPr>
        </p:nvSpPr>
        <p:spPr>
          <a:xfrm>
            <a:off x="3859481" y="3602038"/>
            <a:ext cx="475112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A"/>
          </a:p>
        </p:txBody>
      </p:sp>
      <p:sp>
        <p:nvSpPr>
          <p:cNvPr id="4" name="Date Placeholder 3">
            <a:extLst>
              <a:ext uri="{FF2B5EF4-FFF2-40B4-BE49-F238E27FC236}">
                <a16:creationId xmlns:a16="http://schemas.microsoft.com/office/drawing/2014/main" id="{2262D908-E3E8-0640-93A0-02E2AB224806}"/>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5" name="Footer Placeholder 4">
            <a:extLst>
              <a:ext uri="{FF2B5EF4-FFF2-40B4-BE49-F238E27FC236}">
                <a16:creationId xmlns:a16="http://schemas.microsoft.com/office/drawing/2014/main" id="{9E9574B9-7E9B-394E-8A15-9C26A38BEAE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97134A08-50B7-214D-943F-44FDCC3BAF25}"/>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3256811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9518B-EA1D-BC4C-965A-9EBF6FBC19A6}"/>
              </a:ext>
            </a:extLst>
          </p:cNvPr>
          <p:cNvSpPr>
            <a:spLocks noGrp="1"/>
          </p:cNvSpPr>
          <p:nvPr>
            <p:ph type="title"/>
          </p:nvPr>
        </p:nvSpPr>
        <p:spPr/>
        <p:txBody>
          <a:bodyPr/>
          <a:lstStyle/>
          <a:p>
            <a:r>
              <a:rPr lang="ru-RU"/>
              <a:t>Образец заголовка</a:t>
            </a:r>
            <a:endParaRPr lang="en-UA"/>
          </a:p>
        </p:txBody>
      </p:sp>
      <p:sp>
        <p:nvSpPr>
          <p:cNvPr id="3" name="Vertical Text Placeholder 2">
            <a:extLst>
              <a:ext uri="{FF2B5EF4-FFF2-40B4-BE49-F238E27FC236}">
                <a16:creationId xmlns:a16="http://schemas.microsoft.com/office/drawing/2014/main" id="{CB752D11-1711-4F46-8210-147E3FEDBC68}"/>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8CE15964-9458-464E-810C-A385D8F9F20C}"/>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5" name="Footer Placeholder 4">
            <a:extLst>
              <a:ext uri="{FF2B5EF4-FFF2-40B4-BE49-F238E27FC236}">
                <a16:creationId xmlns:a16="http://schemas.microsoft.com/office/drawing/2014/main" id="{B37415EF-7253-3A40-BF60-B5C157656BE1}"/>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48A92ABE-A24E-3542-83EA-89D56462C205}"/>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9171631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6E3245-026E-3540-BE94-28F69D0D8180}"/>
              </a:ext>
            </a:extLst>
          </p:cNvPr>
          <p:cNvSpPr>
            <a:spLocks noGrp="1"/>
          </p:cNvSpPr>
          <p:nvPr>
            <p:ph type="title" orient="vert"/>
          </p:nvPr>
        </p:nvSpPr>
        <p:spPr>
          <a:xfrm>
            <a:off x="8724900" y="365125"/>
            <a:ext cx="2628900" cy="5811838"/>
          </a:xfrm>
        </p:spPr>
        <p:txBody>
          <a:bodyPr vert="eaVert"/>
          <a:lstStyle/>
          <a:p>
            <a:r>
              <a:rPr lang="ru-RU"/>
              <a:t>Образец заголовка</a:t>
            </a:r>
            <a:endParaRPr lang="en-UA"/>
          </a:p>
        </p:txBody>
      </p:sp>
      <p:sp>
        <p:nvSpPr>
          <p:cNvPr id="3" name="Vertical Text Placeholder 2">
            <a:extLst>
              <a:ext uri="{FF2B5EF4-FFF2-40B4-BE49-F238E27FC236}">
                <a16:creationId xmlns:a16="http://schemas.microsoft.com/office/drawing/2014/main" id="{707D9037-9082-074F-87EC-F363C6331B40}"/>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57CCACCB-7D80-E741-8364-EB0919633803}"/>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5" name="Footer Placeholder 4">
            <a:extLst>
              <a:ext uri="{FF2B5EF4-FFF2-40B4-BE49-F238E27FC236}">
                <a16:creationId xmlns:a16="http://schemas.microsoft.com/office/drawing/2014/main" id="{5ADB80E5-5DBB-4544-B70C-24F5987C0209}"/>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37C2C48D-C216-E647-A553-76DE43457677}"/>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2863471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35AF0-E921-1D45-B531-FB8679D4DA1A}"/>
              </a:ext>
            </a:extLst>
          </p:cNvPr>
          <p:cNvSpPr>
            <a:spLocks noGrp="1"/>
          </p:cNvSpPr>
          <p:nvPr>
            <p:ph type="title"/>
          </p:nvPr>
        </p:nvSpPr>
        <p:spPr/>
        <p:txBody>
          <a:bodyPr/>
          <a:lstStyle/>
          <a:p>
            <a:r>
              <a:rPr lang="ru-RU"/>
              <a:t>Образец заголовка</a:t>
            </a:r>
            <a:endParaRPr lang="en-UA"/>
          </a:p>
        </p:txBody>
      </p:sp>
      <p:sp>
        <p:nvSpPr>
          <p:cNvPr id="3" name="Content Placeholder 2">
            <a:extLst>
              <a:ext uri="{FF2B5EF4-FFF2-40B4-BE49-F238E27FC236}">
                <a16:creationId xmlns:a16="http://schemas.microsoft.com/office/drawing/2014/main" id="{736D0B54-6B3D-9248-A4AF-B755FC8BA878}"/>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703BAD02-7F41-AF4B-BEEA-2284D2AC91FF}"/>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5" name="Footer Placeholder 4">
            <a:extLst>
              <a:ext uri="{FF2B5EF4-FFF2-40B4-BE49-F238E27FC236}">
                <a16:creationId xmlns:a16="http://schemas.microsoft.com/office/drawing/2014/main" id="{B4181FC1-5B42-F544-94EC-73A24483C6C0}"/>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D18BE684-D6CF-314B-9E6E-F6774ABB4538}"/>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3480575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072B3-8E97-6C47-9136-D4AB29AFB7B8}"/>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A"/>
          </a:p>
        </p:txBody>
      </p:sp>
      <p:sp>
        <p:nvSpPr>
          <p:cNvPr id="3" name="Text Placeholder 2">
            <a:extLst>
              <a:ext uri="{FF2B5EF4-FFF2-40B4-BE49-F238E27FC236}">
                <a16:creationId xmlns:a16="http://schemas.microsoft.com/office/drawing/2014/main" id="{E996BC22-CB6F-6040-AF4E-323DD42C21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a:extLst>
              <a:ext uri="{FF2B5EF4-FFF2-40B4-BE49-F238E27FC236}">
                <a16:creationId xmlns:a16="http://schemas.microsoft.com/office/drawing/2014/main" id="{4E4C186C-8926-DA4B-8DF1-B346F444F7FD}"/>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5" name="Footer Placeholder 4">
            <a:extLst>
              <a:ext uri="{FF2B5EF4-FFF2-40B4-BE49-F238E27FC236}">
                <a16:creationId xmlns:a16="http://schemas.microsoft.com/office/drawing/2014/main" id="{FDFC7E75-57B6-9B4C-B136-97BA32F8A2F1}"/>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E647BF77-5419-7547-AEF1-957A9389D73E}"/>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3906546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57F5F-9999-6E4A-BCC3-F6A1B2246141}"/>
              </a:ext>
            </a:extLst>
          </p:cNvPr>
          <p:cNvSpPr>
            <a:spLocks noGrp="1"/>
          </p:cNvSpPr>
          <p:nvPr>
            <p:ph type="title"/>
          </p:nvPr>
        </p:nvSpPr>
        <p:spPr/>
        <p:txBody>
          <a:bodyPr/>
          <a:lstStyle/>
          <a:p>
            <a:r>
              <a:rPr lang="ru-RU"/>
              <a:t>Образец заголовка</a:t>
            </a:r>
            <a:endParaRPr lang="en-UA"/>
          </a:p>
        </p:txBody>
      </p:sp>
      <p:sp>
        <p:nvSpPr>
          <p:cNvPr id="3" name="Content Placeholder 2">
            <a:extLst>
              <a:ext uri="{FF2B5EF4-FFF2-40B4-BE49-F238E27FC236}">
                <a16:creationId xmlns:a16="http://schemas.microsoft.com/office/drawing/2014/main" id="{D1A3F94B-6918-8B46-9149-56EA93C300E5}"/>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Content Placeholder 3">
            <a:extLst>
              <a:ext uri="{FF2B5EF4-FFF2-40B4-BE49-F238E27FC236}">
                <a16:creationId xmlns:a16="http://schemas.microsoft.com/office/drawing/2014/main" id="{134EDBD6-23FC-284A-9C37-85E3CE1840A4}"/>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5" name="Date Placeholder 4">
            <a:extLst>
              <a:ext uri="{FF2B5EF4-FFF2-40B4-BE49-F238E27FC236}">
                <a16:creationId xmlns:a16="http://schemas.microsoft.com/office/drawing/2014/main" id="{CCAC7CE1-0DD1-464C-BA34-2A139A452B31}"/>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6" name="Footer Placeholder 5">
            <a:extLst>
              <a:ext uri="{FF2B5EF4-FFF2-40B4-BE49-F238E27FC236}">
                <a16:creationId xmlns:a16="http://schemas.microsoft.com/office/drawing/2014/main" id="{D013CA66-DA5E-C34D-BE38-A4B7006FDDBC}"/>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7FA6BB49-39F0-FA45-9F33-87BB57A0E6AD}"/>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3899036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09016-6E47-8C4B-BFF6-FACB06D277A6}"/>
              </a:ext>
            </a:extLst>
          </p:cNvPr>
          <p:cNvSpPr>
            <a:spLocks noGrp="1"/>
          </p:cNvSpPr>
          <p:nvPr>
            <p:ph type="title"/>
          </p:nvPr>
        </p:nvSpPr>
        <p:spPr>
          <a:xfrm>
            <a:off x="839788" y="365125"/>
            <a:ext cx="10515600" cy="1325563"/>
          </a:xfrm>
        </p:spPr>
        <p:txBody>
          <a:bodyPr/>
          <a:lstStyle/>
          <a:p>
            <a:r>
              <a:rPr lang="ru-RU"/>
              <a:t>Образец заголовка</a:t>
            </a:r>
            <a:endParaRPr lang="en-UA"/>
          </a:p>
        </p:txBody>
      </p:sp>
      <p:sp>
        <p:nvSpPr>
          <p:cNvPr id="3" name="Text Placeholder 2">
            <a:extLst>
              <a:ext uri="{FF2B5EF4-FFF2-40B4-BE49-F238E27FC236}">
                <a16:creationId xmlns:a16="http://schemas.microsoft.com/office/drawing/2014/main" id="{B08C418D-B93E-6240-9545-74237850BF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a:extLst>
              <a:ext uri="{FF2B5EF4-FFF2-40B4-BE49-F238E27FC236}">
                <a16:creationId xmlns:a16="http://schemas.microsoft.com/office/drawing/2014/main" id="{E0960BFE-2177-1248-AA87-D717FB0A6824}"/>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5" name="Text Placeholder 4">
            <a:extLst>
              <a:ext uri="{FF2B5EF4-FFF2-40B4-BE49-F238E27FC236}">
                <a16:creationId xmlns:a16="http://schemas.microsoft.com/office/drawing/2014/main" id="{E0D3AB59-8042-554B-B0CE-2C0E0B96D6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a:extLst>
              <a:ext uri="{FF2B5EF4-FFF2-40B4-BE49-F238E27FC236}">
                <a16:creationId xmlns:a16="http://schemas.microsoft.com/office/drawing/2014/main" id="{AB524583-3BF4-E846-864F-950ECEC9E121}"/>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7" name="Date Placeholder 6">
            <a:extLst>
              <a:ext uri="{FF2B5EF4-FFF2-40B4-BE49-F238E27FC236}">
                <a16:creationId xmlns:a16="http://schemas.microsoft.com/office/drawing/2014/main" id="{0DC15CBA-478F-3743-A61E-92F580E88DA3}"/>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8" name="Footer Placeholder 7">
            <a:extLst>
              <a:ext uri="{FF2B5EF4-FFF2-40B4-BE49-F238E27FC236}">
                <a16:creationId xmlns:a16="http://schemas.microsoft.com/office/drawing/2014/main" id="{8DE9393E-EA12-F646-9546-33F2F2208AF7}"/>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DD8C1F7E-5028-EF42-876C-1A17256FDC39}"/>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203285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18E1A-68CB-5B49-A77E-95702A45172E}"/>
              </a:ext>
            </a:extLst>
          </p:cNvPr>
          <p:cNvSpPr>
            <a:spLocks noGrp="1"/>
          </p:cNvSpPr>
          <p:nvPr>
            <p:ph type="title"/>
          </p:nvPr>
        </p:nvSpPr>
        <p:spPr/>
        <p:txBody>
          <a:bodyPr/>
          <a:lstStyle/>
          <a:p>
            <a:r>
              <a:rPr lang="ru-RU"/>
              <a:t>Образец заголовка</a:t>
            </a:r>
            <a:endParaRPr lang="en-UA"/>
          </a:p>
        </p:txBody>
      </p:sp>
      <p:sp>
        <p:nvSpPr>
          <p:cNvPr id="3" name="Date Placeholder 2">
            <a:extLst>
              <a:ext uri="{FF2B5EF4-FFF2-40B4-BE49-F238E27FC236}">
                <a16:creationId xmlns:a16="http://schemas.microsoft.com/office/drawing/2014/main" id="{9A6EEBC2-E376-144E-AE9B-55605B89014A}"/>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4" name="Footer Placeholder 3">
            <a:extLst>
              <a:ext uri="{FF2B5EF4-FFF2-40B4-BE49-F238E27FC236}">
                <a16:creationId xmlns:a16="http://schemas.microsoft.com/office/drawing/2014/main" id="{09E37DE2-D237-FA4C-A26B-54A263ECF185}"/>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B7CBB258-79C1-2148-AB56-F49C6CBA328E}"/>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723177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AD40B5-465B-8748-8E35-C60DD25E3E45}"/>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3" name="Footer Placeholder 2">
            <a:extLst>
              <a:ext uri="{FF2B5EF4-FFF2-40B4-BE49-F238E27FC236}">
                <a16:creationId xmlns:a16="http://schemas.microsoft.com/office/drawing/2014/main" id="{F9E223FB-9A95-6A41-9157-72548419F1C5}"/>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AD445C6B-870C-C64B-8DDF-B98ED70ABE67}"/>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1293743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C8931-333A-D34D-97F9-5EC07F08E189}"/>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A"/>
          </a:p>
        </p:txBody>
      </p:sp>
      <p:sp>
        <p:nvSpPr>
          <p:cNvPr id="3" name="Content Placeholder 2">
            <a:extLst>
              <a:ext uri="{FF2B5EF4-FFF2-40B4-BE49-F238E27FC236}">
                <a16:creationId xmlns:a16="http://schemas.microsoft.com/office/drawing/2014/main" id="{7D812371-DF94-3C41-BA52-A487768D5D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Text Placeholder 3">
            <a:extLst>
              <a:ext uri="{FF2B5EF4-FFF2-40B4-BE49-F238E27FC236}">
                <a16:creationId xmlns:a16="http://schemas.microsoft.com/office/drawing/2014/main" id="{454CB064-E95C-2D46-9124-4A2CE9EB25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CF914C93-6777-0746-93E1-0B3485B7A387}"/>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6" name="Footer Placeholder 5">
            <a:extLst>
              <a:ext uri="{FF2B5EF4-FFF2-40B4-BE49-F238E27FC236}">
                <a16:creationId xmlns:a16="http://schemas.microsoft.com/office/drawing/2014/main" id="{B5C20297-A21E-F34F-A439-7448C67B11E7}"/>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A873CC7E-B773-0045-8B84-DD5E47BA3CD0}"/>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4139532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3F380-B92A-014F-ADD0-3073C8C28B2D}"/>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A"/>
          </a:p>
        </p:txBody>
      </p:sp>
      <p:sp>
        <p:nvSpPr>
          <p:cNvPr id="3" name="Picture Placeholder 2">
            <a:extLst>
              <a:ext uri="{FF2B5EF4-FFF2-40B4-BE49-F238E27FC236}">
                <a16:creationId xmlns:a16="http://schemas.microsoft.com/office/drawing/2014/main" id="{7B74FA56-BEC7-5746-BB03-40DB1FBA80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A"/>
          </a:p>
        </p:txBody>
      </p:sp>
      <p:sp>
        <p:nvSpPr>
          <p:cNvPr id="4" name="Text Placeholder 3">
            <a:extLst>
              <a:ext uri="{FF2B5EF4-FFF2-40B4-BE49-F238E27FC236}">
                <a16:creationId xmlns:a16="http://schemas.microsoft.com/office/drawing/2014/main" id="{6536D955-479A-4E48-98F3-A7CA20DEBB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C77F876B-DB49-1F48-8B12-70BE6B096E20}"/>
              </a:ext>
            </a:extLst>
          </p:cNvPr>
          <p:cNvSpPr>
            <a:spLocks noGrp="1"/>
          </p:cNvSpPr>
          <p:nvPr>
            <p:ph type="dt" sz="half" idx="10"/>
          </p:nvPr>
        </p:nvSpPr>
        <p:spPr/>
        <p:txBody>
          <a:bodyPr/>
          <a:lstStyle/>
          <a:p>
            <a:fld id="{B4D04652-4BF4-455D-AF5C-3DB12375D89E}" type="datetimeFigureOut">
              <a:rPr lang="ru-RU" smtClean="0"/>
              <a:t>15.06.2023</a:t>
            </a:fld>
            <a:endParaRPr lang="ru-RU"/>
          </a:p>
        </p:txBody>
      </p:sp>
      <p:sp>
        <p:nvSpPr>
          <p:cNvPr id="6" name="Footer Placeholder 5">
            <a:extLst>
              <a:ext uri="{FF2B5EF4-FFF2-40B4-BE49-F238E27FC236}">
                <a16:creationId xmlns:a16="http://schemas.microsoft.com/office/drawing/2014/main" id="{50B882E1-8C5B-0B49-9D6E-B45407065FB6}"/>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6C0C5B26-3FDB-EF45-A2A1-5229E6EF8138}"/>
              </a:ext>
            </a:extLst>
          </p:cNvPr>
          <p:cNvSpPr>
            <a:spLocks noGrp="1"/>
          </p:cNvSpPr>
          <p:nvPr>
            <p:ph type="sldNum" sz="quarter" idx="12"/>
          </p:nvPr>
        </p:nvSpPr>
        <p:spPr/>
        <p:txBody>
          <a:bodyPr/>
          <a:lstStyle/>
          <a:p>
            <a:fld id="{9E2CE5F4-3200-45B2-B170-C2C4DC1AF533}" type="slidenum">
              <a:rPr lang="ru-RU" smtClean="0"/>
              <a:t>‹#›</a:t>
            </a:fld>
            <a:endParaRPr lang="ru-RU"/>
          </a:p>
        </p:txBody>
      </p:sp>
    </p:spTree>
    <p:extLst>
      <p:ext uri="{BB962C8B-B14F-4D97-AF65-F5344CB8AC3E}">
        <p14:creationId xmlns:p14="http://schemas.microsoft.com/office/powerpoint/2010/main" val="1895129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0FAA12C-9BA6-B84D-88E4-1514AABAE927}"/>
              </a:ext>
            </a:extLst>
          </p:cNvPr>
          <p:cNvPicPr>
            <a:picLocks noChangeAspect="1"/>
          </p:cNvPicPr>
          <p:nvPr/>
        </p:nvPicPr>
        <p:blipFill>
          <a:blip r:embed="rId13"/>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9EAFC840-CE27-684B-8DA3-A10FC13FAB45}"/>
              </a:ext>
            </a:extLst>
          </p:cNvPr>
          <p:cNvSpPr>
            <a:spLocks noGrp="1"/>
          </p:cNvSpPr>
          <p:nvPr>
            <p:ph type="title"/>
          </p:nvPr>
        </p:nvSpPr>
        <p:spPr>
          <a:xfrm>
            <a:off x="838200" y="365126"/>
            <a:ext cx="10515600" cy="632402"/>
          </a:xfrm>
          <a:prstGeom prst="rect">
            <a:avLst/>
          </a:prstGeom>
        </p:spPr>
        <p:txBody>
          <a:bodyPr vert="horz" lIns="91440" tIns="45720" rIns="91440" bIns="45720" rtlCol="0" anchor="ctr">
            <a:normAutofit/>
          </a:bodyPr>
          <a:lstStyle/>
          <a:p>
            <a:r>
              <a:rPr lang="ru-RU"/>
              <a:t>Образец заголовка</a:t>
            </a:r>
            <a:endParaRPr lang="en-UA" dirty="0"/>
          </a:p>
        </p:txBody>
      </p:sp>
      <p:sp>
        <p:nvSpPr>
          <p:cNvPr id="3" name="Text Placeholder 2">
            <a:extLst>
              <a:ext uri="{FF2B5EF4-FFF2-40B4-BE49-F238E27FC236}">
                <a16:creationId xmlns:a16="http://schemas.microsoft.com/office/drawing/2014/main" id="{A3FDB49A-DBC2-6846-8477-27022D748E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DCF789A9-9873-304E-93B2-531249C7FC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D04652-4BF4-455D-AF5C-3DB12375D89E}" type="datetimeFigureOut">
              <a:rPr lang="ru-RU" smtClean="0"/>
              <a:t>15.06.2023</a:t>
            </a:fld>
            <a:endParaRPr lang="ru-RU"/>
          </a:p>
        </p:txBody>
      </p:sp>
      <p:sp>
        <p:nvSpPr>
          <p:cNvPr id="5" name="Footer Placeholder 4">
            <a:extLst>
              <a:ext uri="{FF2B5EF4-FFF2-40B4-BE49-F238E27FC236}">
                <a16:creationId xmlns:a16="http://schemas.microsoft.com/office/drawing/2014/main" id="{D8BD53B5-BBAE-E34A-8F3B-3A5E5F92A5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35C738DA-786F-CE45-B554-E9F9A01779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2CE5F4-3200-45B2-B170-C2C4DC1AF533}" type="slidenum">
              <a:rPr lang="ru-RU" smtClean="0"/>
              <a:t>‹#›</a:t>
            </a:fld>
            <a:endParaRPr lang="ru-RU"/>
          </a:p>
        </p:txBody>
      </p:sp>
    </p:spTree>
    <p:extLst>
      <p:ext uri="{BB962C8B-B14F-4D97-AF65-F5344CB8AC3E}">
        <p14:creationId xmlns:p14="http://schemas.microsoft.com/office/powerpoint/2010/main" val="2073659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4A34CFE-78A6-8A09-5979-258270811511}"/>
              </a:ext>
            </a:extLst>
          </p:cNvPr>
          <p:cNvSpPr>
            <a:spLocks noGrp="1"/>
          </p:cNvSpPr>
          <p:nvPr>
            <p:ph type="ctrTitle"/>
          </p:nvPr>
        </p:nvSpPr>
        <p:spPr>
          <a:xfrm>
            <a:off x="3859481" y="1066057"/>
            <a:ext cx="4751120" cy="2443906"/>
          </a:xfrm>
        </p:spPr>
        <p:txBody>
          <a:bodyPr>
            <a:noAutofit/>
          </a:bodyPr>
          <a:lstStyle/>
          <a:p>
            <a:r>
              <a:rPr lang="ru-RU" sz="2400" b="1" dirty="0"/>
              <a:t>ТЕХНОЛОГИЧЕСКИЙ ПРОЦЕСС ПО ИЗГОТОВЛЕНИЮ ЖЕНСКОГО ДЕМИСЕЗОННОГО ПАЛЬТО ИЗ ПАЛЬТОВОГО ТРИКОТАЖНОГО ПОЛОТНА МЕЛКИМИ СЕРИЯМИ НА ПЛОЩАДИ 320М2</a:t>
            </a:r>
            <a:br>
              <a:rPr lang="ru-RU" sz="2400" dirty="0"/>
            </a:br>
            <a:endParaRPr lang="ru-RU" sz="2400" dirty="0"/>
          </a:p>
        </p:txBody>
      </p:sp>
      <p:sp>
        <p:nvSpPr>
          <p:cNvPr id="3" name="Подзаголовок 2">
            <a:extLst>
              <a:ext uri="{FF2B5EF4-FFF2-40B4-BE49-F238E27FC236}">
                <a16:creationId xmlns:a16="http://schemas.microsoft.com/office/drawing/2014/main" id="{17197DB1-E858-7110-0D82-AB6B218AB1B3}"/>
              </a:ext>
            </a:extLst>
          </p:cNvPr>
          <p:cNvSpPr>
            <a:spLocks noGrp="1"/>
          </p:cNvSpPr>
          <p:nvPr>
            <p:ph type="subTitle" idx="1"/>
          </p:nvPr>
        </p:nvSpPr>
        <p:spPr/>
        <p:txBody>
          <a:bodyPr/>
          <a:lstStyle/>
          <a:p>
            <a:r>
              <a:rPr lang="ru-RU" dirty="0">
                <a:latin typeface="+mj-lt"/>
                <a:cs typeface="Times New Roman" panose="02020603050405020304" pitchFamily="18" charset="0"/>
              </a:rPr>
              <a:t>Выполнила: Васильева А</a:t>
            </a:r>
            <a:r>
              <a:rPr lang="en-US" dirty="0">
                <a:latin typeface="+mj-lt"/>
                <a:cs typeface="Times New Roman" panose="02020603050405020304" pitchFamily="18" charset="0"/>
              </a:rPr>
              <a:t>.</a:t>
            </a:r>
            <a:r>
              <a:rPr lang="ru-RU" dirty="0">
                <a:latin typeface="+mj-lt"/>
                <a:cs typeface="Times New Roman" panose="02020603050405020304" pitchFamily="18" charset="0"/>
              </a:rPr>
              <a:t>А</a:t>
            </a:r>
            <a:r>
              <a:rPr lang="en-US" dirty="0">
                <a:latin typeface="+mj-lt"/>
                <a:cs typeface="Times New Roman" panose="02020603050405020304" pitchFamily="18" charset="0"/>
              </a:rPr>
              <a:t>.</a:t>
            </a:r>
            <a:endParaRPr lang="ru-RU" dirty="0">
              <a:latin typeface="+mj-lt"/>
              <a:cs typeface="Times New Roman" panose="02020603050405020304" pitchFamily="18" charset="0"/>
            </a:endParaRPr>
          </a:p>
          <a:p>
            <a:r>
              <a:rPr lang="ru-RU" dirty="0">
                <a:latin typeface="+mj-lt"/>
                <a:cs typeface="Times New Roman" panose="02020603050405020304" pitchFamily="18" charset="0"/>
              </a:rPr>
              <a:t>Проверила: Ягудина Д</a:t>
            </a:r>
            <a:r>
              <a:rPr lang="en-US" dirty="0">
                <a:latin typeface="+mj-lt"/>
                <a:cs typeface="Times New Roman" panose="02020603050405020304" pitchFamily="18" charset="0"/>
              </a:rPr>
              <a:t>.</a:t>
            </a:r>
            <a:r>
              <a:rPr lang="ru-RU" dirty="0">
                <a:latin typeface="+mj-lt"/>
                <a:cs typeface="Times New Roman" panose="02020603050405020304" pitchFamily="18" charset="0"/>
              </a:rPr>
              <a:t>Р</a:t>
            </a:r>
            <a:r>
              <a:rPr lang="en-US" dirty="0">
                <a:latin typeface="+mj-lt"/>
                <a:cs typeface="Times New Roman" panose="02020603050405020304" pitchFamily="18" charset="0"/>
              </a:rPr>
              <a:t>.</a:t>
            </a:r>
            <a:endParaRPr lang="ru-RU" dirty="0">
              <a:latin typeface="+mj-lt"/>
              <a:cs typeface="Times New Roman" panose="02020603050405020304" pitchFamily="18" charset="0"/>
            </a:endParaRPr>
          </a:p>
        </p:txBody>
      </p:sp>
    </p:spTree>
    <p:extLst>
      <p:ext uri="{BB962C8B-B14F-4D97-AF65-F5344CB8AC3E}">
        <p14:creationId xmlns:p14="http://schemas.microsoft.com/office/powerpoint/2010/main" val="4141875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1BA04A3-10A2-760B-B10F-3DABE9480145}"/>
              </a:ext>
            </a:extLst>
          </p:cNvPr>
          <p:cNvSpPr>
            <a:spLocks noGrp="1"/>
          </p:cNvSpPr>
          <p:nvPr>
            <p:ph type="title"/>
          </p:nvPr>
        </p:nvSpPr>
        <p:spPr>
          <a:xfrm>
            <a:off x="258337" y="333902"/>
            <a:ext cx="6231674" cy="632402"/>
          </a:xfrm>
        </p:spPr>
        <p:txBody>
          <a:bodyPr>
            <a:normAutofit fontScale="90000"/>
          </a:bodyPr>
          <a:lstStyle/>
          <a:p>
            <a:r>
              <a:rPr lang="ru-RU" dirty="0"/>
              <a:t>Определение площади лекал</a:t>
            </a:r>
          </a:p>
        </p:txBody>
      </p:sp>
      <p:sp>
        <p:nvSpPr>
          <p:cNvPr id="3" name="Объект 2">
            <a:extLst>
              <a:ext uri="{FF2B5EF4-FFF2-40B4-BE49-F238E27FC236}">
                <a16:creationId xmlns:a16="http://schemas.microsoft.com/office/drawing/2014/main" id="{B2B5F9EF-C1CD-6717-7750-99782EE78E66}"/>
              </a:ext>
            </a:extLst>
          </p:cNvPr>
          <p:cNvSpPr>
            <a:spLocks noGrp="1"/>
          </p:cNvSpPr>
          <p:nvPr>
            <p:ph idx="1"/>
          </p:nvPr>
        </p:nvSpPr>
        <p:spPr>
          <a:xfrm>
            <a:off x="467981" y="1152091"/>
            <a:ext cx="5067484" cy="4579636"/>
          </a:xfrm>
        </p:spPr>
        <p:txBody>
          <a:bodyPr>
            <a:normAutofit/>
          </a:bodyPr>
          <a:lstStyle/>
          <a:p>
            <a:r>
              <a:rPr lang="sq-AL" sz="2400" dirty="0">
                <a:solidFill>
                  <a:srgbClr val="00000A"/>
                </a:solidFill>
                <a:effectLst/>
                <a:latin typeface="Times New Roman" panose="02020603050405020304" pitchFamily="18" charset="0"/>
                <a:ea typeface="Calibri" panose="020F0502020204030204" pitchFamily="34" charset="0"/>
              </a:rPr>
              <a:t>Площадь лекал деталей проектируемого изделия</a:t>
            </a:r>
            <a:r>
              <a:rPr lang="ru-RU" sz="2400" dirty="0">
                <a:solidFill>
                  <a:srgbClr val="00000A"/>
                </a:solidFill>
                <a:effectLst/>
                <a:latin typeface="Times New Roman" panose="02020603050405020304" pitchFamily="18" charset="0"/>
                <a:ea typeface="Calibri" panose="020F0502020204030204" pitchFamily="34" charset="0"/>
              </a:rPr>
              <a:t> составила 1,91 </a:t>
            </a:r>
            <a:r>
              <a:rPr lang="sq-AL" sz="2400" i="1" dirty="0">
                <a:solidFill>
                  <a:srgbClr val="00000A"/>
                </a:solidFill>
                <a:effectLst/>
                <a:latin typeface="Times New Roman" panose="02020603050405020304" pitchFamily="18" charset="0"/>
                <a:ea typeface="Calibri" panose="020F0502020204030204" pitchFamily="34" charset="0"/>
              </a:rPr>
              <a:t>м</a:t>
            </a:r>
            <a:r>
              <a:rPr lang="sq-AL" sz="2400" i="1" baseline="30000" dirty="0">
                <a:solidFill>
                  <a:srgbClr val="00000A"/>
                </a:solidFill>
                <a:effectLst/>
                <a:latin typeface="Times New Roman" panose="02020603050405020304" pitchFamily="18" charset="0"/>
                <a:ea typeface="Calibri" panose="020F0502020204030204" pitchFamily="34" charset="0"/>
              </a:rPr>
              <a:t>2</a:t>
            </a:r>
            <a:endParaRPr lang="ru-RU" sz="2400" i="1" baseline="30000" dirty="0">
              <a:solidFill>
                <a:srgbClr val="00000A"/>
              </a:solidFill>
              <a:effectLst/>
              <a:latin typeface="Times New Roman" panose="02020603050405020304" pitchFamily="18" charset="0"/>
              <a:ea typeface="Calibri" panose="020F0502020204030204" pitchFamily="34" charset="0"/>
            </a:endParaRPr>
          </a:p>
          <a:p>
            <a:r>
              <a:rPr lang="sq-AL" sz="2400" dirty="0">
                <a:solidFill>
                  <a:srgbClr val="00000A"/>
                </a:solidFill>
                <a:effectLst/>
                <a:latin typeface="Times New Roman" panose="02020603050405020304" pitchFamily="18" charset="0"/>
                <a:ea typeface="Calibri" panose="020F0502020204030204" pitchFamily="34" charset="0"/>
              </a:rPr>
              <a:t>Межлекальные потери</a:t>
            </a:r>
            <a:r>
              <a:rPr lang="ru-RU" sz="2400" dirty="0">
                <a:solidFill>
                  <a:srgbClr val="00000A"/>
                </a:solidFill>
                <a:effectLst/>
                <a:latin typeface="Times New Roman" panose="02020603050405020304" pitchFamily="18" charset="0"/>
                <a:ea typeface="Calibri" panose="020F0502020204030204" pitchFamily="34" charset="0"/>
              </a:rPr>
              <a:t> составили 13,57%</a:t>
            </a:r>
          </a:p>
          <a:p>
            <a:r>
              <a:rPr lang="sq-AL" sz="2400" dirty="0">
                <a:solidFill>
                  <a:srgbClr val="00000A"/>
                </a:solidFill>
                <a:effectLst/>
                <a:latin typeface="Times New Roman" panose="02020603050405020304" pitchFamily="18" charset="0"/>
                <a:ea typeface="Calibri" panose="020F0502020204030204" pitchFamily="34" charset="0"/>
              </a:rPr>
              <a:t>Нормативная величина межлекальных отходов</a:t>
            </a:r>
            <a:r>
              <a:rPr lang="ru-RU" sz="2400" dirty="0">
                <a:solidFill>
                  <a:srgbClr val="00000A"/>
                </a:solidFill>
                <a:effectLst/>
                <a:latin typeface="Times New Roman" panose="02020603050405020304" pitchFamily="18" charset="0"/>
                <a:ea typeface="Calibri" panose="020F0502020204030204" pitchFamily="34" charset="0"/>
              </a:rPr>
              <a:t> составила 18,5</a:t>
            </a:r>
          </a:p>
          <a:p>
            <a:pPr marL="0" indent="0">
              <a:buNone/>
            </a:pPr>
            <a:r>
              <a:rPr lang="ru-RU" sz="2400" dirty="0">
                <a:solidFill>
                  <a:srgbClr val="00000A"/>
                </a:solidFill>
                <a:latin typeface="Times New Roman" panose="02020603050405020304" pitchFamily="18" charset="0"/>
                <a:ea typeface="Calibri" panose="020F0502020204030204" pitchFamily="34" charset="0"/>
              </a:rPr>
              <a:t> По расчетам видно что нам удалось уменьшить </a:t>
            </a:r>
            <a:r>
              <a:rPr lang="ru-RU" sz="2400" dirty="0" err="1">
                <a:solidFill>
                  <a:srgbClr val="00000A"/>
                </a:solidFill>
                <a:latin typeface="Times New Roman" panose="02020603050405020304" pitchFamily="18" charset="0"/>
                <a:ea typeface="Calibri" panose="020F0502020204030204" pitchFamily="34" charset="0"/>
              </a:rPr>
              <a:t>межлекальные</a:t>
            </a:r>
            <a:r>
              <a:rPr lang="ru-RU" sz="2400" dirty="0">
                <a:solidFill>
                  <a:srgbClr val="00000A"/>
                </a:solidFill>
                <a:latin typeface="Times New Roman" panose="02020603050405020304" pitchFamily="18" charset="0"/>
                <a:ea typeface="Calibri" panose="020F0502020204030204" pitchFamily="34" charset="0"/>
              </a:rPr>
              <a:t> потери, что </a:t>
            </a:r>
            <a:r>
              <a:rPr lang="ru-RU" sz="2400" dirty="0" err="1">
                <a:solidFill>
                  <a:srgbClr val="00000A"/>
                </a:solidFill>
                <a:latin typeface="Times New Roman" panose="02020603050405020304" pitchFamily="18" charset="0"/>
                <a:ea typeface="Calibri" panose="020F0502020204030204" pitchFamily="34" charset="0"/>
              </a:rPr>
              <a:t>способсьвует</a:t>
            </a:r>
            <a:r>
              <a:rPr lang="ru-RU" sz="2400" dirty="0">
                <a:solidFill>
                  <a:srgbClr val="00000A"/>
                </a:solidFill>
                <a:latin typeface="Times New Roman" panose="02020603050405020304" pitchFamily="18" charset="0"/>
                <a:ea typeface="Calibri" panose="020F0502020204030204" pitchFamily="34" charset="0"/>
              </a:rPr>
              <a:t> экономии материла и минимизации отходов</a:t>
            </a:r>
            <a:endParaRPr lang="ru-RU" sz="2400" dirty="0">
              <a:solidFill>
                <a:srgbClr val="00000A"/>
              </a:solidFill>
              <a:effectLst/>
              <a:latin typeface="Times New Roman" panose="02020603050405020304" pitchFamily="18" charset="0"/>
              <a:ea typeface="Calibri" panose="020F0502020204030204" pitchFamily="34" charset="0"/>
            </a:endParaRPr>
          </a:p>
          <a:p>
            <a:endParaRPr lang="ru-RU" dirty="0"/>
          </a:p>
        </p:txBody>
      </p:sp>
      <p:sp>
        <p:nvSpPr>
          <p:cNvPr id="5" name="TextBox 4">
            <a:extLst>
              <a:ext uri="{FF2B5EF4-FFF2-40B4-BE49-F238E27FC236}">
                <a16:creationId xmlns:a16="http://schemas.microsoft.com/office/drawing/2014/main" id="{13B86664-BFA2-D2E2-E2AA-940D9B3A6997}"/>
              </a:ext>
            </a:extLst>
          </p:cNvPr>
          <p:cNvSpPr txBox="1"/>
          <p:nvPr/>
        </p:nvSpPr>
        <p:spPr>
          <a:xfrm>
            <a:off x="5053732" y="74873"/>
            <a:ext cx="5963672" cy="1077218"/>
          </a:xfrm>
          <a:prstGeom prst="rect">
            <a:avLst/>
          </a:prstGeom>
          <a:noFill/>
        </p:spPr>
        <p:txBody>
          <a:bodyPr wrap="square" rtlCol="0">
            <a:spAutoFit/>
          </a:bodyPr>
          <a:lstStyle/>
          <a:p>
            <a:pPr lvl="1" algn="ctr">
              <a:spcBef>
                <a:spcPts val="600"/>
              </a:spcBef>
              <a:spcAft>
                <a:spcPts val="1200"/>
              </a:spcAft>
              <a:tabLst>
                <a:tab pos="270510" algn="l"/>
              </a:tabLst>
            </a:pPr>
            <a:r>
              <a:rPr lang="ru-RU" sz="3200" dirty="0">
                <a:effectLst/>
                <a:latin typeface="Times New Roman" panose="02020603050405020304" pitchFamily="18" charset="0"/>
                <a:ea typeface="Times New Roman" panose="02020603050405020304" pitchFamily="18" charset="0"/>
                <a:cs typeface="Times New Roman" panose="02020603050405020304" pitchFamily="18" charset="0"/>
              </a:rPr>
              <a:t>Особенности технологической обработки</a:t>
            </a:r>
          </a:p>
        </p:txBody>
      </p:sp>
      <p:pic>
        <p:nvPicPr>
          <p:cNvPr id="6" name="Рисунок 5">
            <a:extLst>
              <a:ext uri="{FF2B5EF4-FFF2-40B4-BE49-F238E27FC236}">
                <a16:creationId xmlns:a16="http://schemas.microsoft.com/office/drawing/2014/main" id="{DE4C5874-0454-7856-87AC-598412E23D7E}"/>
              </a:ext>
            </a:extLst>
          </p:cNvPr>
          <p:cNvPicPr>
            <a:picLocks noChangeAspect="1"/>
          </p:cNvPicPr>
          <p:nvPr/>
        </p:nvPicPr>
        <p:blipFill>
          <a:blip r:embed="rId2"/>
          <a:stretch>
            <a:fillRect/>
          </a:stretch>
        </p:blipFill>
        <p:spPr>
          <a:xfrm>
            <a:off x="6095395" y="1304699"/>
            <a:ext cx="5072443" cy="5055955"/>
          </a:xfrm>
          <a:prstGeom prst="rect">
            <a:avLst/>
          </a:prstGeom>
        </p:spPr>
      </p:pic>
    </p:spTree>
    <p:extLst>
      <p:ext uri="{BB962C8B-B14F-4D97-AF65-F5344CB8AC3E}">
        <p14:creationId xmlns:p14="http://schemas.microsoft.com/office/powerpoint/2010/main" val="1470510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431B436-339D-1500-C8DD-B8BFC1E1875C}"/>
              </a:ext>
            </a:extLst>
          </p:cNvPr>
          <p:cNvSpPr>
            <a:spLocks noGrp="1"/>
          </p:cNvSpPr>
          <p:nvPr>
            <p:ph type="title"/>
          </p:nvPr>
        </p:nvSpPr>
        <p:spPr>
          <a:xfrm>
            <a:off x="838200" y="365126"/>
            <a:ext cx="8421773" cy="632402"/>
          </a:xfrm>
        </p:spPr>
        <p:txBody>
          <a:bodyPr>
            <a:normAutofit fontScale="90000"/>
          </a:bodyPr>
          <a:lstStyle/>
          <a:p>
            <a:r>
              <a:rPr lang="ru-RU" dirty="0"/>
              <a:t>Составления схемы сборки изделия</a:t>
            </a:r>
          </a:p>
        </p:txBody>
      </p:sp>
      <p:sp>
        <p:nvSpPr>
          <p:cNvPr id="3" name="Объект 2">
            <a:extLst>
              <a:ext uri="{FF2B5EF4-FFF2-40B4-BE49-F238E27FC236}">
                <a16:creationId xmlns:a16="http://schemas.microsoft.com/office/drawing/2014/main" id="{BCF46480-A8F3-2787-CE89-56CFAE08E66E}"/>
              </a:ext>
            </a:extLst>
          </p:cNvPr>
          <p:cNvSpPr>
            <a:spLocks noGrp="1"/>
          </p:cNvSpPr>
          <p:nvPr>
            <p:ph idx="1"/>
          </p:nvPr>
        </p:nvSpPr>
        <p:spPr>
          <a:xfrm>
            <a:off x="677623" y="1299288"/>
            <a:ext cx="10515600" cy="4351338"/>
          </a:xfrm>
        </p:spPr>
        <p:txBody>
          <a:bodyPr/>
          <a:lstStyle/>
          <a:p>
            <a:r>
              <a:rPr lang="ru-RU" sz="1800" dirty="0">
                <a:solidFill>
                  <a:srgbClr val="00000A"/>
                </a:solidFill>
                <a:effectLst/>
                <a:latin typeface="Times New Roman" panose="02020603050405020304" pitchFamily="18" charset="0"/>
                <a:ea typeface="Calibri" panose="020F0502020204030204" pitchFamily="34" charset="0"/>
              </a:rPr>
              <a:t>Последовательность изготовления проектируемого изделия для лучшего восприятия изображается в графической схеме. В таком виде проще проследить процесс сборки изделия и предложить наиболее удобные варианты.</a:t>
            </a:r>
          </a:p>
          <a:p>
            <a:endParaRPr lang="ru-RU" dirty="0"/>
          </a:p>
        </p:txBody>
      </p:sp>
      <p:pic>
        <p:nvPicPr>
          <p:cNvPr id="4" name="Рисунок 3">
            <a:extLst>
              <a:ext uri="{FF2B5EF4-FFF2-40B4-BE49-F238E27FC236}">
                <a16:creationId xmlns:a16="http://schemas.microsoft.com/office/drawing/2014/main" id="{55338E4F-2E70-399D-D55A-8D63D3B0ED48}"/>
              </a:ext>
            </a:extLst>
          </p:cNvPr>
          <p:cNvPicPr>
            <a:picLocks noChangeAspect="1"/>
          </p:cNvPicPr>
          <p:nvPr/>
        </p:nvPicPr>
        <p:blipFill>
          <a:blip r:embed="rId2"/>
          <a:stretch>
            <a:fillRect/>
          </a:stretch>
        </p:blipFill>
        <p:spPr>
          <a:xfrm>
            <a:off x="3101532" y="2025862"/>
            <a:ext cx="7331715" cy="4522134"/>
          </a:xfrm>
          <a:prstGeom prst="rect">
            <a:avLst/>
          </a:prstGeom>
        </p:spPr>
      </p:pic>
    </p:spTree>
    <p:extLst>
      <p:ext uri="{BB962C8B-B14F-4D97-AF65-F5344CB8AC3E}">
        <p14:creationId xmlns:p14="http://schemas.microsoft.com/office/powerpoint/2010/main" val="2070948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1C9673D-07B1-D71B-CCDB-160D2539C8DC}"/>
              </a:ext>
            </a:extLst>
          </p:cNvPr>
          <p:cNvSpPr>
            <a:spLocks noGrp="1"/>
          </p:cNvSpPr>
          <p:nvPr>
            <p:ph type="title"/>
          </p:nvPr>
        </p:nvSpPr>
        <p:spPr/>
        <p:txBody>
          <a:bodyPr>
            <a:normAutofit fontScale="90000"/>
          </a:bodyPr>
          <a:lstStyle/>
          <a:p>
            <a:r>
              <a:rPr lang="ru-RU" dirty="0"/>
              <a:t>Технологическая последовательность обработки изделия</a:t>
            </a:r>
          </a:p>
        </p:txBody>
      </p:sp>
      <p:sp>
        <p:nvSpPr>
          <p:cNvPr id="3" name="Объект 2">
            <a:extLst>
              <a:ext uri="{FF2B5EF4-FFF2-40B4-BE49-F238E27FC236}">
                <a16:creationId xmlns:a16="http://schemas.microsoft.com/office/drawing/2014/main" id="{80819434-1AD2-A0B5-0D55-77A1A958CE9B}"/>
              </a:ext>
            </a:extLst>
          </p:cNvPr>
          <p:cNvSpPr>
            <a:spLocks noGrp="1"/>
          </p:cNvSpPr>
          <p:nvPr>
            <p:ph idx="1"/>
          </p:nvPr>
        </p:nvSpPr>
        <p:spPr/>
        <p:txBody>
          <a:bodyPr>
            <a:normAutofit/>
          </a:bodyPr>
          <a:lstStyle/>
          <a:p>
            <a:pPr marL="0" indent="0">
              <a:buNone/>
            </a:pPr>
            <a:r>
              <a:rPr lang="ru-RU" sz="1800" dirty="0"/>
              <a:t>В результате составления последовательности трудоемкость составила 17473 секунды. Далее на основе исходный данных был выполнен предварительный растет.</a:t>
            </a:r>
          </a:p>
          <a:p>
            <a:pPr marL="0" indent="0">
              <a:buNone/>
            </a:pPr>
            <a:endParaRPr lang="ru-RU" sz="1800" dirty="0"/>
          </a:p>
          <a:p>
            <a:pPr marL="0" indent="0">
              <a:buNone/>
            </a:pPr>
            <a:endParaRPr lang="ru-RU" sz="1800" dirty="0"/>
          </a:p>
        </p:txBody>
      </p:sp>
      <p:pic>
        <p:nvPicPr>
          <p:cNvPr id="5" name="Рисунок 4">
            <a:extLst>
              <a:ext uri="{FF2B5EF4-FFF2-40B4-BE49-F238E27FC236}">
                <a16:creationId xmlns:a16="http://schemas.microsoft.com/office/drawing/2014/main" id="{CBA6FF00-9451-D539-23E4-5831166E66CF}"/>
              </a:ext>
            </a:extLst>
          </p:cNvPr>
          <p:cNvPicPr>
            <a:picLocks noChangeAspect="1"/>
          </p:cNvPicPr>
          <p:nvPr/>
        </p:nvPicPr>
        <p:blipFill>
          <a:blip r:embed="rId2"/>
          <a:stretch>
            <a:fillRect/>
          </a:stretch>
        </p:blipFill>
        <p:spPr>
          <a:xfrm>
            <a:off x="1493613" y="2528896"/>
            <a:ext cx="7226641" cy="4199749"/>
          </a:xfrm>
          <a:prstGeom prst="rect">
            <a:avLst/>
          </a:prstGeom>
        </p:spPr>
      </p:pic>
    </p:spTree>
    <p:extLst>
      <p:ext uri="{BB962C8B-B14F-4D97-AF65-F5344CB8AC3E}">
        <p14:creationId xmlns:p14="http://schemas.microsoft.com/office/powerpoint/2010/main" val="1416054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FBF2317-5781-5F58-5786-0A31A598A51F}"/>
              </a:ext>
            </a:extLst>
          </p:cNvPr>
          <p:cNvSpPr>
            <a:spLocks noGrp="1"/>
          </p:cNvSpPr>
          <p:nvPr>
            <p:ph type="title"/>
          </p:nvPr>
        </p:nvSpPr>
        <p:spPr>
          <a:xfrm>
            <a:off x="650860" y="900384"/>
            <a:ext cx="10515600" cy="632402"/>
          </a:xfrm>
        </p:spPr>
        <p:txBody>
          <a:bodyPr>
            <a:normAutofit fontScale="90000"/>
          </a:bodyPr>
          <a:lstStyle/>
          <a:p>
            <a:r>
              <a:rPr lang="ru-RU" dirty="0"/>
              <a:t>Обоснования выбора типа потока, вида</a:t>
            </a:r>
            <a:br>
              <a:rPr lang="ru-RU" dirty="0"/>
            </a:br>
            <a:r>
              <a:rPr lang="ru-RU" dirty="0"/>
              <a:t>запуска, транспортных средств</a:t>
            </a:r>
            <a:br>
              <a:rPr lang="ru-RU" dirty="0"/>
            </a:br>
            <a:endParaRPr lang="ru-RU" dirty="0"/>
          </a:p>
        </p:txBody>
      </p:sp>
      <p:sp>
        <p:nvSpPr>
          <p:cNvPr id="3" name="Объект 2">
            <a:extLst>
              <a:ext uri="{FF2B5EF4-FFF2-40B4-BE49-F238E27FC236}">
                <a16:creationId xmlns:a16="http://schemas.microsoft.com/office/drawing/2014/main" id="{50CFB69A-9492-6751-ED75-5789AB589CA9}"/>
              </a:ext>
            </a:extLst>
          </p:cNvPr>
          <p:cNvSpPr>
            <a:spLocks noGrp="1"/>
          </p:cNvSpPr>
          <p:nvPr>
            <p:ph idx="1"/>
          </p:nvPr>
        </p:nvSpPr>
        <p:spPr/>
        <p:txBody>
          <a:bodyPr/>
          <a:lstStyle/>
          <a:p>
            <a:pPr indent="450215" algn="just">
              <a:lnSpc>
                <a:spcPct val="150000"/>
              </a:lnSpc>
            </a:pPr>
            <a:r>
              <a:rPr lang="sq-AL" sz="1800" dirty="0">
                <a:solidFill>
                  <a:srgbClr val="00000A"/>
                </a:solidFill>
                <a:effectLst/>
                <a:latin typeface="Times New Roman" panose="02020603050405020304" pitchFamily="18" charset="0"/>
                <a:ea typeface="Calibri" panose="020F0502020204030204" pitchFamily="34" charset="0"/>
              </a:rPr>
              <a:t>В соответствии с опытом работы промышленности при изготовлении верхней одежды </a:t>
            </a:r>
            <a:r>
              <a:rPr lang="ru-RU" sz="1800" dirty="0">
                <a:solidFill>
                  <a:srgbClr val="00000A"/>
                </a:solidFill>
                <a:effectLst/>
                <a:latin typeface="Times New Roman" panose="02020603050405020304" pitchFamily="18" charset="0"/>
                <a:ea typeface="Calibri" panose="020F0502020204030204" pitchFamily="34" charset="0"/>
              </a:rPr>
              <a:t>были выбраны</a:t>
            </a:r>
            <a:r>
              <a:rPr lang="sq-AL" sz="1800" dirty="0">
                <a:solidFill>
                  <a:srgbClr val="00000A"/>
                </a:solidFill>
                <a:effectLst/>
                <a:latin typeface="Times New Roman" panose="02020603050405020304" pitchFamily="18" charset="0"/>
                <a:ea typeface="Calibri" panose="020F0502020204030204" pitchFamily="34" charset="0"/>
              </a:rPr>
              <a:t> следующие потоки:</a:t>
            </a:r>
            <a:endParaRPr lang="ru-RU" sz="1800" dirty="0">
              <a:solidFill>
                <a:srgbClr val="00000A"/>
              </a:solidFill>
              <a:effectLst/>
              <a:latin typeface="Times New Roman" panose="02020603050405020304" pitchFamily="18" charset="0"/>
              <a:ea typeface="Calibri" panose="020F0502020204030204" pitchFamily="34" charset="0"/>
            </a:endParaRPr>
          </a:p>
          <a:p>
            <a:pPr marL="342900" lvl="0" indent="-342900" algn="just">
              <a:lnSpc>
                <a:spcPct val="150000"/>
              </a:lnSpc>
              <a:buFont typeface="Symbol" panose="05050102010706020507" pitchFamily="18" charset="2"/>
              <a:buChar char=""/>
            </a:pPr>
            <a:r>
              <a:rPr lang="ru-RU" sz="1800" dirty="0">
                <a:solidFill>
                  <a:srgbClr val="00000A"/>
                </a:solidFill>
                <a:effectLst/>
                <a:latin typeface="Times New Roman" panose="02020603050405020304" pitchFamily="18" charset="0"/>
                <a:ea typeface="Calibri" panose="020F0502020204030204" pitchFamily="34" charset="0"/>
              </a:rPr>
              <a:t>в заготовительной секции – агрегатно-групповые с выделением групп по обработке отдельных узлов и деталей, с последовательным или цикличным запуском моделей пачками и перемещением полуфабриката с помощью тележек или других транспортных устройств;</a:t>
            </a:r>
          </a:p>
          <a:p>
            <a:pPr marL="342900" lvl="0" indent="-342900" algn="just">
              <a:lnSpc>
                <a:spcPct val="150000"/>
              </a:lnSpc>
              <a:buFont typeface="Symbol" panose="05050102010706020507" pitchFamily="18" charset="2"/>
              <a:buChar char=""/>
            </a:pPr>
            <a:r>
              <a:rPr lang="ru-RU" sz="1800" dirty="0">
                <a:solidFill>
                  <a:srgbClr val="00000A"/>
                </a:solidFill>
                <a:effectLst/>
                <a:latin typeface="Times New Roman" panose="02020603050405020304" pitchFamily="18" charset="0"/>
                <a:ea typeface="Calibri" panose="020F0502020204030204" pitchFamily="34" charset="0"/>
              </a:rPr>
              <a:t>в монтажной секции – агрегатные с последовательным запуском, с одной или несколькими параллельными поточными линиями;</a:t>
            </a:r>
          </a:p>
          <a:p>
            <a:pPr marL="342900" lvl="0" indent="-342900" algn="just">
              <a:lnSpc>
                <a:spcPct val="150000"/>
              </a:lnSpc>
              <a:buFont typeface="Symbol" panose="05050102010706020507" pitchFamily="18" charset="2"/>
              <a:buChar char=""/>
            </a:pPr>
            <a:r>
              <a:rPr lang="ru-RU" sz="1800" dirty="0">
                <a:solidFill>
                  <a:srgbClr val="00000A"/>
                </a:solidFill>
                <a:effectLst/>
                <a:latin typeface="Times New Roman" panose="02020603050405020304" pitchFamily="18" charset="0"/>
                <a:ea typeface="Calibri" panose="020F0502020204030204" pitchFamily="34" charset="0"/>
              </a:rPr>
              <a:t>в отделочной секции – агрегатные с последовательным запусков</a:t>
            </a:r>
          </a:p>
        </p:txBody>
      </p:sp>
    </p:spTree>
    <p:extLst>
      <p:ext uri="{BB962C8B-B14F-4D97-AF65-F5344CB8AC3E}">
        <p14:creationId xmlns:p14="http://schemas.microsoft.com/office/powerpoint/2010/main" val="3329593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A93A9A7-724F-840F-0BF5-8766B7757C27}"/>
              </a:ext>
            </a:extLst>
          </p:cNvPr>
          <p:cNvSpPr>
            <a:spLocks noGrp="1"/>
          </p:cNvSpPr>
          <p:nvPr>
            <p:ph type="title"/>
          </p:nvPr>
        </p:nvSpPr>
        <p:spPr/>
        <p:txBody>
          <a:bodyPr>
            <a:normAutofit fontScale="90000"/>
          </a:bodyPr>
          <a:lstStyle/>
          <a:p>
            <a:r>
              <a:rPr lang="ru-RU" dirty="0"/>
              <a:t>Анализ потока</a:t>
            </a:r>
          </a:p>
        </p:txBody>
      </p:sp>
      <p:sp>
        <p:nvSpPr>
          <p:cNvPr id="3" name="Объект 2">
            <a:extLst>
              <a:ext uri="{FF2B5EF4-FFF2-40B4-BE49-F238E27FC236}">
                <a16:creationId xmlns:a16="http://schemas.microsoft.com/office/drawing/2014/main" id="{476163D7-68AB-E950-E903-B2630D60B9B1}"/>
              </a:ext>
            </a:extLst>
          </p:cNvPr>
          <p:cNvSpPr>
            <a:spLocks noGrp="1"/>
          </p:cNvSpPr>
          <p:nvPr>
            <p:ph idx="1"/>
          </p:nvPr>
        </p:nvSpPr>
        <p:spPr>
          <a:xfrm>
            <a:off x="994689" y="1034833"/>
            <a:ext cx="9746166" cy="5633596"/>
          </a:xfrm>
        </p:spPr>
        <p:txBody>
          <a:bodyPr>
            <a:normAutofit fontScale="92500"/>
          </a:bodyPr>
          <a:lstStyle/>
          <a:p>
            <a:pPr indent="450215" algn="just">
              <a:lnSpc>
                <a:spcPct val="150000"/>
              </a:lnSpc>
            </a:pPr>
            <a:r>
              <a:rPr lang="ru-RU" sz="2000" dirty="0">
                <a:latin typeface="+mj-lt"/>
              </a:rPr>
              <a:t>Анализ потока по коэффициенту согласования. </a:t>
            </a:r>
            <a:r>
              <a:rPr lang="ru-RU" sz="2000" dirty="0">
                <a:solidFill>
                  <a:srgbClr val="00000A"/>
                </a:solidFill>
                <a:effectLst/>
                <a:latin typeface="+mj-lt"/>
                <a:ea typeface="Calibri" panose="020F0502020204030204" pitchFamily="34" charset="0"/>
              </a:rPr>
              <a:t>Кс=17473/(485,86*41)=1,00. Если коэффициент согласования =1,00, это означает что в потоке все операции равномерно загружены.</a:t>
            </a:r>
          </a:p>
          <a:p>
            <a:pPr indent="450215" algn="just">
              <a:lnSpc>
                <a:spcPct val="150000"/>
              </a:lnSpc>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Анализ потока по графику синхронности. </a:t>
            </a:r>
            <a:r>
              <a:rPr lang="ru-RU" sz="1800" dirty="0">
                <a:solidFill>
                  <a:srgbClr val="00000A"/>
                </a:solidFill>
                <a:effectLst/>
                <a:latin typeface="Times New Roman" panose="02020603050405020304" pitchFamily="18" charset="0"/>
                <a:ea typeface="Calibri" panose="020F0502020204030204" pitchFamily="34" charset="0"/>
              </a:rPr>
              <a:t>По синхронному графику видно, что 3,5,7,8,9,12,14 и 15 организационные операции максимально загруженные; 1,2,4,11,13 минимально загружены.</a:t>
            </a:r>
          </a:p>
          <a:p>
            <a:pPr indent="450215" algn="just">
              <a:lnSpc>
                <a:spcPct val="150000"/>
              </a:lnSpc>
            </a:pPr>
            <a:r>
              <a:rPr lang="ru-RU" sz="1800" dirty="0">
                <a:solidFill>
                  <a:srgbClr val="00000A"/>
                </a:solidFill>
                <a:effectLst/>
                <a:latin typeface="Times New Roman" panose="02020603050405020304" pitchFamily="18" charset="0"/>
                <a:ea typeface="Calibri" panose="020F0502020204030204" pitchFamily="34" charset="0"/>
              </a:rPr>
              <a:t>По  монтажному графику видно, что поток разделен на 3 секции</a:t>
            </a:r>
          </a:p>
          <a:p>
            <a:pPr indent="0" algn="just">
              <a:lnSpc>
                <a:spcPct val="150000"/>
              </a:lnSpc>
              <a:buNone/>
            </a:pPr>
            <a:r>
              <a:rPr lang="ru-RU" sz="1800" dirty="0">
                <a:solidFill>
                  <a:srgbClr val="00000A"/>
                </a:solidFill>
                <a:effectLst/>
                <a:latin typeface="Times New Roman" panose="02020603050405020304" pitchFamily="18" charset="0"/>
                <a:ea typeface="Calibri" panose="020F0502020204030204" pitchFamily="34" charset="0"/>
              </a:rPr>
              <a:t>-Заготовительная, где 20 человек выполняют 8 организационных операций(3-однократная;1,3,6-двухкратные;5,7,8-трехкратные;2-четырехкратная)</a:t>
            </a:r>
          </a:p>
          <a:p>
            <a:pPr indent="0" algn="just">
              <a:lnSpc>
                <a:spcPct val="150000"/>
              </a:lnSpc>
              <a:buNone/>
            </a:pPr>
            <a:r>
              <a:rPr lang="ru-RU" sz="1800" dirty="0">
                <a:solidFill>
                  <a:srgbClr val="00000A"/>
                </a:solidFill>
                <a:effectLst/>
                <a:latin typeface="Times New Roman" panose="02020603050405020304" pitchFamily="18" charset="0"/>
                <a:ea typeface="Calibri" panose="020F0502020204030204" pitchFamily="34" charset="0"/>
              </a:rPr>
              <a:t>-Монтажная, где 15 человек выполняют 5 организационных операций (10-однократная;12-двухкратная;11-трехкратная;9-четырехкратная;13-пятикратная)</a:t>
            </a:r>
          </a:p>
          <a:p>
            <a:pPr indent="0" algn="just">
              <a:lnSpc>
                <a:spcPct val="150000"/>
              </a:lnSpc>
              <a:buNone/>
            </a:pPr>
            <a:r>
              <a:rPr lang="ru-RU" sz="1800" dirty="0">
                <a:solidFill>
                  <a:srgbClr val="00000A"/>
                </a:solidFill>
                <a:effectLst/>
                <a:latin typeface="Times New Roman" panose="02020603050405020304" pitchFamily="18" charset="0"/>
                <a:ea typeface="Calibri" panose="020F0502020204030204" pitchFamily="34" charset="0"/>
              </a:rPr>
              <a:t>-Отделочная, где 6 человек выполняют 2 организационные операции(14-однократная;15-пятикратная)</a:t>
            </a:r>
          </a:p>
          <a:p>
            <a:pPr indent="450215" algn="just">
              <a:lnSpc>
                <a:spcPct val="150000"/>
              </a:lnSpc>
            </a:pPr>
            <a:endParaRPr lang="ru-RU"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indent="450215" algn="just">
              <a:lnSpc>
                <a:spcPct val="150000"/>
              </a:lnSpc>
            </a:pPr>
            <a:endParaRPr lang="ru-RU" sz="2000" dirty="0">
              <a:solidFill>
                <a:srgbClr val="00000A"/>
              </a:solidFill>
              <a:effectLst/>
              <a:latin typeface="+mj-lt"/>
              <a:ea typeface="Calibri" panose="020F0502020204030204" pitchFamily="34" charset="0"/>
            </a:endParaRPr>
          </a:p>
          <a:p>
            <a:endParaRPr lang="ru-RU" dirty="0"/>
          </a:p>
        </p:txBody>
      </p:sp>
    </p:spTree>
    <p:extLst>
      <p:ext uri="{BB962C8B-B14F-4D97-AF65-F5344CB8AC3E}">
        <p14:creationId xmlns:p14="http://schemas.microsoft.com/office/powerpoint/2010/main" val="1176108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520CD41-96AC-17F9-7B3B-723088D1C2C4}"/>
              </a:ext>
            </a:extLst>
          </p:cNvPr>
          <p:cNvSpPr>
            <a:spLocks noGrp="1"/>
          </p:cNvSpPr>
          <p:nvPr>
            <p:ph type="title"/>
          </p:nvPr>
        </p:nvSpPr>
        <p:spPr/>
        <p:txBody>
          <a:bodyPr>
            <a:normAutofit fontScale="90000"/>
          </a:bodyPr>
          <a:lstStyle/>
          <a:p>
            <a:r>
              <a:rPr lang="ru-RU" dirty="0"/>
              <a:t>График синхронности </a:t>
            </a:r>
          </a:p>
        </p:txBody>
      </p:sp>
      <p:pic>
        <p:nvPicPr>
          <p:cNvPr id="4" name="Объект 3">
            <a:extLst>
              <a:ext uri="{FF2B5EF4-FFF2-40B4-BE49-F238E27FC236}">
                <a16:creationId xmlns:a16="http://schemas.microsoft.com/office/drawing/2014/main" id="{3BCF36AD-98B0-A3B5-C659-239813C0C413}"/>
              </a:ext>
            </a:extLst>
          </p:cNvPr>
          <p:cNvPicPr>
            <a:picLocks noGrp="1" noChangeAspect="1"/>
          </p:cNvPicPr>
          <p:nvPr>
            <p:ph idx="1"/>
          </p:nvPr>
        </p:nvPicPr>
        <p:blipFill>
          <a:blip r:embed="rId2"/>
          <a:stretch>
            <a:fillRect/>
          </a:stretch>
        </p:blipFill>
        <p:spPr>
          <a:xfrm>
            <a:off x="1347067" y="1049499"/>
            <a:ext cx="8644426" cy="5681340"/>
          </a:xfrm>
          <a:prstGeom prst="rect">
            <a:avLst/>
          </a:prstGeom>
        </p:spPr>
      </p:pic>
    </p:spTree>
    <p:extLst>
      <p:ext uri="{BB962C8B-B14F-4D97-AF65-F5344CB8AC3E}">
        <p14:creationId xmlns:p14="http://schemas.microsoft.com/office/powerpoint/2010/main" val="3347363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9B6377D-0BEA-2366-9C9C-3D18B02843B5}"/>
              </a:ext>
            </a:extLst>
          </p:cNvPr>
          <p:cNvSpPr>
            <a:spLocks noGrp="1"/>
          </p:cNvSpPr>
          <p:nvPr>
            <p:ph type="title"/>
          </p:nvPr>
        </p:nvSpPr>
        <p:spPr>
          <a:xfrm>
            <a:off x="838200" y="150254"/>
            <a:ext cx="10515600" cy="632402"/>
          </a:xfrm>
        </p:spPr>
        <p:txBody>
          <a:bodyPr>
            <a:noAutofit/>
          </a:bodyPr>
          <a:lstStyle/>
          <a:p>
            <a:r>
              <a:rPr lang="ru-RU" sz="3200" dirty="0"/>
              <a:t>Сводная таблица численности рабочих потока</a:t>
            </a:r>
          </a:p>
        </p:txBody>
      </p:sp>
      <p:pic>
        <p:nvPicPr>
          <p:cNvPr id="5" name="Объект 4">
            <a:extLst>
              <a:ext uri="{FF2B5EF4-FFF2-40B4-BE49-F238E27FC236}">
                <a16:creationId xmlns:a16="http://schemas.microsoft.com/office/drawing/2014/main" id="{47AD9789-D133-E5C4-DF83-35139213AE3D}"/>
              </a:ext>
            </a:extLst>
          </p:cNvPr>
          <p:cNvPicPr>
            <a:picLocks noGrp="1" noChangeAspect="1"/>
          </p:cNvPicPr>
          <p:nvPr>
            <p:ph idx="1"/>
          </p:nvPr>
        </p:nvPicPr>
        <p:blipFill>
          <a:blip r:embed="rId2"/>
          <a:stretch>
            <a:fillRect/>
          </a:stretch>
        </p:blipFill>
        <p:spPr>
          <a:xfrm>
            <a:off x="2575063" y="782657"/>
            <a:ext cx="5620416" cy="5925090"/>
          </a:xfrm>
        </p:spPr>
      </p:pic>
    </p:spTree>
    <p:extLst>
      <p:ext uri="{BB962C8B-B14F-4D97-AF65-F5344CB8AC3E}">
        <p14:creationId xmlns:p14="http://schemas.microsoft.com/office/powerpoint/2010/main" val="41274245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04BFB90-B413-6659-B2AB-006FD84A8296}"/>
              </a:ext>
            </a:extLst>
          </p:cNvPr>
          <p:cNvSpPr>
            <a:spLocks noGrp="1"/>
          </p:cNvSpPr>
          <p:nvPr>
            <p:ph type="title"/>
          </p:nvPr>
        </p:nvSpPr>
        <p:spPr/>
        <p:txBody>
          <a:bodyPr>
            <a:normAutofit fontScale="90000"/>
          </a:bodyPr>
          <a:lstStyle/>
          <a:p>
            <a:r>
              <a:rPr lang="ru-RU" dirty="0"/>
              <a:t>Сводная таблица оборудования и рабочих мест</a:t>
            </a:r>
          </a:p>
        </p:txBody>
      </p:sp>
      <p:sp>
        <p:nvSpPr>
          <p:cNvPr id="3" name="Объект 2">
            <a:extLst>
              <a:ext uri="{FF2B5EF4-FFF2-40B4-BE49-F238E27FC236}">
                <a16:creationId xmlns:a16="http://schemas.microsoft.com/office/drawing/2014/main" id="{82A6FEF0-8A29-1245-E6A8-B491515FA652}"/>
              </a:ext>
            </a:extLst>
          </p:cNvPr>
          <p:cNvSpPr>
            <a:spLocks noGrp="1"/>
          </p:cNvSpPr>
          <p:nvPr>
            <p:ph idx="1"/>
          </p:nvPr>
        </p:nvSpPr>
        <p:spPr/>
        <p:txBody>
          <a:bodyPr/>
          <a:lstStyle/>
          <a:p>
            <a:endParaRPr lang="ru-RU"/>
          </a:p>
        </p:txBody>
      </p:sp>
      <p:pic>
        <p:nvPicPr>
          <p:cNvPr id="5" name="Рисунок 4">
            <a:extLst>
              <a:ext uri="{FF2B5EF4-FFF2-40B4-BE49-F238E27FC236}">
                <a16:creationId xmlns:a16="http://schemas.microsoft.com/office/drawing/2014/main" id="{19E8D5C0-2A71-9DFF-B6AC-7DC69DF41F27}"/>
              </a:ext>
            </a:extLst>
          </p:cNvPr>
          <p:cNvPicPr>
            <a:picLocks noChangeAspect="1"/>
          </p:cNvPicPr>
          <p:nvPr/>
        </p:nvPicPr>
        <p:blipFill>
          <a:blip r:embed="rId2"/>
          <a:stretch>
            <a:fillRect/>
          </a:stretch>
        </p:blipFill>
        <p:spPr>
          <a:xfrm>
            <a:off x="328589" y="997528"/>
            <a:ext cx="5980906" cy="3429000"/>
          </a:xfrm>
          <a:prstGeom prst="rect">
            <a:avLst/>
          </a:prstGeom>
        </p:spPr>
      </p:pic>
      <p:pic>
        <p:nvPicPr>
          <p:cNvPr id="7" name="Рисунок 6">
            <a:extLst>
              <a:ext uri="{FF2B5EF4-FFF2-40B4-BE49-F238E27FC236}">
                <a16:creationId xmlns:a16="http://schemas.microsoft.com/office/drawing/2014/main" id="{1B8B0136-4124-C51E-11C5-57165B1D2318}"/>
              </a:ext>
            </a:extLst>
          </p:cNvPr>
          <p:cNvPicPr>
            <a:picLocks noChangeAspect="1"/>
          </p:cNvPicPr>
          <p:nvPr/>
        </p:nvPicPr>
        <p:blipFill>
          <a:blip r:embed="rId3"/>
          <a:stretch>
            <a:fillRect/>
          </a:stretch>
        </p:blipFill>
        <p:spPr>
          <a:xfrm>
            <a:off x="6309495" y="1469967"/>
            <a:ext cx="4630983" cy="5250282"/>
          </a:xfrm>
          <a:prstGeom prst="rect">
            <a:avLst/>
          </a:prstGeom>
        </p:spPr>
      </p:pic>
    </p:spTree>
    <p:extLst>
      <p:ext uri="{BB962C8B-B14F-4D97-AF65-F5344CB8AC3E}">
        <p14:creationId xmlns:p14="http://schemas.microsoft.com/office/powerpoint/2010/main" val="31512372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75367CE-5BDA-676F-C368-9E82528276DA}"/>
              </a:ext>
            </a:extLst>
          </p:cNvPr>
          <p:cNvSpPr>
            <a:spLocks noGrp="1"/>
          </p:cNvSpPr>
          <p:nvPr>
            <p:ph type="title"/>
          </p:nvPr>
        </p:nvSpPr>
        <p:spPr/>
        <p:txBody>
          <a:bodyPr>
            <a:normAutofit fontScale="90000"/>
          </a:bodyPr>
          <a:lstStyle/>
          <a:p>
            <a:r>
              <a:rPr lang="ru-RU" dirty="0"/>
              <a:t>Расчет ТЭП</a:t>
            </a:r>
          </a:p>
        </p:txBody>
      </p:sp>
      <p:pic>
        <p:nvPicPr>
          <p:cNvPr id="5" name="Объект 4">
            <a:extLst>
              <a:ext uri="{FF2B5EF4-FFF2-40B4-BE49-F238E27FC236}">
                <a16:creationId xmlns:a16="http://schemas.microsoft.com/office/drawing/2014/main" id="{9EDA5209-8929-3812-B2AF-341ADA948914}"/>
              </a:ext>
            </a:extLst>
          </p:cNvPr>
          <p:cNvPicPr>
            <a:picLocks noGrp="1" noChangeAspect="1"/>
          </p:cNvPicPr>
          <p:nvPr>
            <p:ph idx="1"/>
          </p:nvPr>
        </p:nvPicPr>
        <p:blipFill>
          <a:blip r:embed="rId2"/>
          <a:stretch>
            <a:fillRect/>
          </a:stretch>
        </p:blipFill>
        <p:spPr>
          <a:xfrm>
            <a:off x="3616249" y="233229"/>
            <a:ext cx="6637897" cy="6459733"/>
          </a:xfrm>
        </p:spPr>
      </p:pic>
    </p:spTree>
    <p:extLst>
      <p:ext uri="{BB962C8B-B14F-4D97-AF65-F5344CB8AC3E}">
        <p14:creationId xmlns:p14="http://schemas.microsoft.com/office/powerpoint/2010/main" val="4066967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FF6FC12-38E3-1E18-3D2F-AFE1CDBC3C96}"/>
              </a:ext>
            </a:extLst>
          </p:cNvPr>
          <p:cNvSpPr>
            <a:spLocks noGrp="1"/>
          </p:cNvSpPr>
          <p:nvPr>
            <p:ph type="title"/>
          </p:nvPr>
        </p:nvSpPr>
        <p:spPr>
          <a:xfrm>
            <a:off x="610715" y="218564"/>
            <a:ext cx="10515600" cy="632402"/>
          </a:xfrm>
        </p:spPr>
        <p:txBody>
          <a:bodyPr>
            <a:noAutofit/>
          </a:bodyPr>
          <a:lstStyle/>
          <a:p>
            <a:r>
              <a:rPr lang="ru-RU" sz="2800" dirty="0"/>
              <a:t>ЗАКЛЮЧЕНИЕ</a:t>
            </a:r>
          </a:p>
        </p:txBody>
      </p:sp>
      <p:sp>
        <p:nvSpPr>
          <p:cNvPr id="3" name="Объект 2">
            <a:extLst>
              <a:ext uri="{FF2B5EF4-FFF2-40B4-BE49-F238E27FC236}">
                <a16:creationId xmlns:a16="http://schemas.microsoft.com/office/drawing/2014/main" id="{4985685E-52A5-03BC-BFC7-133655E391CB}"/>
              </a:ext>
            </a:extLst>
          </p:cNvPr>
          <p:cNvSpPr>
            <a:spLocks noGrp="1"/>
          </p:cNvSpPr>
          <p:nvPr>
            <p:ph idx="1"/>
          </p:nvPr>
        </p:nvSpPr>
        <p:spPr>
          <a:xfrm>
            <a:off x="1030002" y="682455"/>
            <a:ext cx="10402228" cy="5758490"/>
          </a:xfrm>
        </p:spPr>
        <p:txBody>
          <a:bodyPr>
            <a:normAutofit fontScale="25000" lnSpcReduction="20000"/>
          </a:bodyPr>
          <a:lstStyle/>
          <a:p>
            <a:pPr indent="0">
              <a:lnSpc>
                <a:spcPct val="150000"/>
              </a:lnSpc>
              <a:buNone/>
            </a:pPr>
            <a:r>
              <a:rPr lang="ru-RU" sz="6400" dirty="0">
                <a:solidFill>
                  <a:srgbClr val="00000A"/>
                </a:solidFill>
                <a:effectLst/>
                <a:latin typeface="Times New Roman" panose="02020603050405020304" pitchFamily="18" charset="0"/>
                <a:ea typeface="Calibri" panose="020F0502020204030204" pitchFamily="34" charset="0"/>
              </a:rPr>
              <a:t>Для изготовления женского демисезонного пальто были использованы актуальные на данным момент материалы соответствующие условиям эксплуатации проектируемого изделия, технологическим требованиям и эстетическим. Технологическая обработка выбрана в соответствии с волокнистым составом и свойствами материалов.</a:t>
            </a:r>
          </a:p>
          <a:p>
            <a:pPr indent="0">
              <a:lnSpc>
                <a:spcPct val="150000"/>
              </a:lnSpc>
              <a:buNone/>
            </a:pPr>
            <a:r>
              <a:rPr lang="ru-RU" sz="6400" dirty="0">
                <a:solidFill>
                  <a:srgbClr val="00000A"/>
                </a:solidFill>
                <a:effectLst/>
                <a:latin typeface="Times New Roman" panose="02020603050405020304" pitchFamily="18" charset="0"/>
                <a:ea typeface="Calibri" panose="020F0502020204030204" pitchFamily="34" charset="0"/>
              </a:rPr>
              <a:t>Для подсчета расхода материала была выполнена раскладка лекал, для снижения </a:t>
            </a:r>
            <a:r>
              <a:rPr lang="ru-RU" sz="6400" dirty="0" err="1">
                <a:solidFill>
                  <a:srgbClr val="00000A"/>
                </a:solidFill>
                <a:effectLst/>
                <a:latin typeface="Times New Roman" panose="02020603050405020304" pitchFamily="18" charset="0"/>
                <a:ea typeface="Calibri" panose="020F0502020204030204" pitchFamily="34" charset="0"/>
              </a:rPr>
              <a:t>межлекальных</a:t>
            </a:r>
            <a:r>
              <a:rPr lang="ru-RU" sz="6400" dirty="0">
                <a:solidFill>
                  <a:srgbClr val="00000A"/>
                </a:solidFill>
                <a:effectLst/>
                <a:latin typeface="Times New Roman" panose="02020603050405020304" pitchFamily="18" charset="0"/>
                <a:ea typeface="Calibri" panose="020F0502020204030204" pitchFamily="34" charset="0"/>
              </a:rPr>
              <a:t> потерь. По результатам рациональной раскладки </a:t>
            </a:r>
            <a:r>
              <a:rPr lang="ru-RU" sz="6400" dirty="0" err="1">
                <a:solidFill>
                  <a:srgbClr val="00000A"/>
                </a:solidFill>
                <a:effectLst/>
                <a:latin typeface="Times New Roman" panose="02020603050405020304" pitchFamily="18" charset="0"/>
                <a:ea typeface="Calibri" panose="020F0502020204030204" pitchFamily="34" charset="0"/>
              </a:rPr>
              <a:t>межлекальные</a:t>
            </a:r>
            <a:r>
              <a:rPr lang="ru-RU" sz="6400" dirty="0">
                <a:solidFill>
                  <a:srgbClr val="00000A"/>
                </a:solidFill>
                <a:effectLst/>
                <a:latin typeface="Times New Roman" panose="02020603050405020304" pitchFamily="18" charset="0"/>
                <a:ea typeface="Calibri" panose="020F0502020204030204" pitchFamily="34" charset="0"/>
              </a:rPr>
              <a:t> потери составили 13,57%</a:t>
            </a:r>
          </a:p>
          <a:p>
            <a:pPr indent="0">
              <a:lnSpc>
                <a:spcPct val="150000"/>
              </a:lnSpc>
              <a:buNone/>
            </a:pPr>
            <a:r>
              <a:rPr lang="ru-RU" sz="6400" dirty="0">
                <a:solidFill>
                  <a:srgbClr val="00000A"/>
                </a:solidFill>
                <a:effectLst/>
                <a:latin typeface="Times New Roman" panose="02020603050405020304" pitchFamily="18" charset="0"/>
                <a:ea typeface="Calibri" panose="020F0502020204030204" pitchFamily="34" charset="0"/>
              </a:rPr>
              <a:t>Далее на основе укрупненной схемы сборки была составлена технологическая последовательность с трудоемкостью 17473 секунд, на основе исходных данных был выполнен предварительный расчет и составлена схема разделения труда. После выполнен графический и расчетный анализ. Анализ потока по коэффициенту согласования показал, что поток загружен равномерно.</a:t>
            </a:r>
          </a:p>
          <a:p>
            <a:pPr indent="0">
              <a:lnSpc>
                <a:spcPct val="150000"/>
              </a:lnSpc>
              <a:buNone/>
            </a:pPr>
            <a:r>
              <a:rPr lang="ru-RU" sz="6400" dirty="0">
                <a:solidFill>
                  <a:srgbClr val="00000A"/>
                </a:solidFill>
                <a:effectLst/>
                <a:latin typeface="Times New Roman" panose="02020603050405020304" pitchFamily="18" charset="0"/>
                <a:ea typeface="Calibri" panose="020F0502020204030204" pitchFamily="34" charset="0"/>
              </a:rPr>
              <a:t>В конце проектирования был выполнен </a:t>
            </a:r>
            <a:r>
              <a:rPr lang="ru-RU" sz="6400" dirty="0" err="1">
                <a:solidFill>
                  <a:srgbClr val="00000A"/>
                </a:solidFill>
                <a:effectLst/>
                <a:latin typeface="Times New Roman" panose="02020603050405020304" pitchFamily="18" charset="0"/>
                <a:ea typeface="Calibri" panose="020F0502020204030204" pitchFamily="34" charset="0"/>
              </a:rPr>
              <a:t>ра</a:t>
            </a:r>
            <a:r>
              <a:rPr lang="sq-AL" sz="6400" dirty="0">
                <a:solidFill>
                  <a:srgbClr val="00000A"/>
                </a:solidFill>
                <a:effectLst/>
                <a:latin typeface="Times New Roman" panose="02020603050405020304" pitchFamily="18" charset="0"/>
                <a:ea typeface="Calibri" panose="020F0502020204030204" pitchFamily="34" charset="0"/>
              </a:rPr>
              <a:t>счет технико-экономических показателей</a:t>
            </a:r>
            <a:r>
              <a:rPr lang="ru-RU" sz="6400" dirty="0">
                <a:solidFill>
                  <a:srgbClr val="00000A"/>
                </a:solidFill>
                <a:effectLst/>
                <a:latin typeface="Times New Roman" panose="02020603050405020304" pitchFamily="18" charset="0"/>
                <a:ea typeface="Calibri" panose="020F0502020204030204" pitchFamily="34" charset="0"/>
              </a:rPr>
              <a:t>. По расчетам видно стоит ли запускать изделие в производство. В данном случае производительность труда составила 1,65; коэффициент механизации равен 0,46, а расценка составила 1002,620.</a:t>
            </a:r>
          </a:p>
          <a:p>
            <a:pPr indent="0">
              <a:lnSpc>
                <a:spcPct val="150000"/>
              </a:lnSpc>
              <a:buNone/>
            </a:pPr>
            <a:r>
              <a:rPr lang="ru-RU" sz="6400" dirty="0">
                <a:solidFill>
                  <a:srgbClr val="00000A"/>
                </a:solidFill>
                <a:effectLst/>
                <a:latin typeface="Times New Roman" panose="02020603050405020304" pitchFamily="18" charset="0"/>
                <a:ea typeface="Calibri" panose="020F0502020204030204" pitchFamily="34" charset="0"/>
              </a:rPr>
              <a:t>В целом изготовление проектируемой модели женского демисезонного пальто значительно сэкономит затраты на материалы и использование оборудования.</a:t>
            </a:r>
          </a:p>
          <a:p>
            <a:pPr indent="0">
              <a:lnSpc>
                <a:spcPct val="150000"/>
              </a:lnSpc>
              <a:buNone/>
            </a:pPr>
            <a:r>
              <a:rPr lang="ru-RU" sz="6400" dirty="0">
                <a:solidFill>
                  <a:srgbClr val="00000A"/>
                </a:solidFill>
                <a:effectLst/>
                <a:latin typeface="Times New Roman" panose="02020603050405020304" pitchFamily="18" charset="0"/>
                <a:ea typeface="Calibri" panose="020F0502020204030204" pitchFamily="34" charset="0"/>
              </a:rPr>
              <a:t>Таким образом, по результатам выполнения курсового производства проектируемое изделие можно запускать в производство</a:t>
            </a:r>
            <a:r>
              <a:rPr lang="ru-RU" sz="4000" dirty="0">
                <a:solidFill>
                  <a:srgbClr val="00000A"/>
                </a:solidFill>
                <a:effectLst/>
                <a:latin typeface="Times New Roman" panose="02020603050405020304" pitchFamily="18" charset="0"/>
                <a:ea typeface="Calibri" panose="020F0502020204030204" pitchFamily="34" charset="0"/>
              </a:rPr>
              <a:t>.</a:t>
            </a:r>
            <a:br>
              <a:rPr lang="ru-RU" dirty="0">
                <a:solidFill>
                  <a:srgbClr val="00000A"/>
                </a:solidFill>
                <a:effectLst/>
                <a:latin typeface="Times New Roman" panose="02020603050405020304" pitchFamily="18" charset="0"/>
                <a:ea typeface="Calibri" panose="020F0502020204030204" pitchFamily="34" charset="0"/>
              </a:rPr>
            </a:br>
            <a:endParaRPr lang="ru-RU" dirty="0">
              <a:solidFill>
                <a:srgbClr val="00000A"/>
              </a:solidFill>
              <a:effectLst/>
              <a:latin typeface="Times New Roman" panose="02020603050405020304" pitchFamily="18" charset="0"/>
              <a:ea typeface="Calibri" panose="020F0502020204030204" pitchFamily="34" charset="0"/>
            </a:endParaRPr>
          </a:p>
          <a:p>
            <a:endParaRPr lang="ru-RU" dirty="0"/>
          </a:p>
        </p:txBody>
      </p:sp>
    </p:spTree>
    <p:extLst>
      <p:ext uri="{BB962C8B-B14F-4D97-AF65-F5344CB8AC3E}">
        <p14:creationId xmlns:p14="http://schemas.microsoft.com/office/powerpoint/2010/main" val="2464466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34457A2-611E-AB1E-3162-7043B7417F19}"/>
              </a:ext>
            </a:extLst>
          </p:cNvPr>
          <p:cNvSpPr>
            <a:spLocks noGrp="1"/>
          </p:cNvSpPr>
          <p:nvPr>
            <p:ph type="title"/>
          </p:nvPr>
        </p:nvSpPr>
        <p:spPr/>
        <p:txBody>
          <a:bodyPr>
            <a:normAutofit fontScale="90000"/>
          </a:bodyPr>
          <a:lstStyle/>
          <a:p>
            <a:r>
              <a:rPr lang="ru-RU" dirty="0"/>
              <a:t>Введение </a:t>
            </a:r>
          </a:p>
        </p:txBody>
      </p:sp>
      <p:sp>
        <p:nvSpPr>
          <p:cNvPr id="3" name="Объект 2">
            <a:extLst>
              <a:ext uri="{FF2B5EF4-FFF2-40B4-BE49-F238E27FC236}">
                <a16:creationId xmlns:a16="http://schemas.microsoft.com/office/drawing/2014/main" id="{7B1CD909-3521-C66E-8DC2-E7A538ECAA9E}"/>
              </a:ext>
            </a:extLst>
          </p:cNvPr>
          <p:cNvSpPr>
            <a:spLocks noGrp="1"/>
          </p:cNvSpPr>
          <p:nvPr>
            <p:ph idx="1"/>
          </p:nvPr>
        </p:nvSpPr>
        <p:spPr>
          <a:xfrm>
            <a:off x="1083898" y="1561171"/>
            <a:ext cx="9603431" cy="4875312"/>
          </a:xfrm>
        </p:spPr>
        <p:txBody>
          <a:bodyPr>
            <a:noAutofit/>
          </a:bodyPr>
          <a:lstStyle/>
          <a:p>
            <a:pPr marL="0" indent="0" algn="just">
              <a:buNone/>
            </a:pPr>
            <a:r>
              <a:rPr lang="sq-AL" sz="2400" dirty="0">
                <a:solidFill>
                  <a:srgbClr val="00000A"/>
                </a:solidFill>
                <a:effectLst/>
                <a:latin typeface="+mj-lt"/>
                <a:ea typeface="Calibri" panose="020F0502020204030204" pitchFamily="34" charset="0"/>
              </a:rPr>
              <a:t>Среди отраслей ведущее место занимает швейная промышленность. Актуальная задача, стоящая перед швейной промышленностью - улучшение качества и обновление ассортимента выпускаемой продукции. Обновление и смена ассортимента одежды достигается не только благодаря изменению моды, но и путем применения новых материалов и оборудования. Рост объема и улучшение качества выпускаемой одежды обуславливается совершенствованием технологического процесса, обеспечением предприятия новой высокоэффективной техникой, повышением качества структуры, рациональным использованием материалов и энергетических ресурсов, усовершенствованием качества работы во всех звеньях промышленного предприятия.</a:t>
            </a:r>
            <a:endParaRPr lang="ru-RU" sz="2400" dirty="0">
              <a:solidFill>
                <a:srgbClr val="00000A"/>
              </a:solidFill>
              <a:effectLst/>
              <a:latin typeface="+mj-lt"/>
              <a:ea typeface="Calibri" panose="020F0502020204030204" pitchFamily="34" charset="0"/>
            </a:endParaRPr>
          </a:p>
        </p:txBody>
      </p:sp>
    </p:spTree>
    <p:extLst>
      <p:ext uri="{BB962C8B-B14F-4D97-AF65-F5344CB8AC3E}">
        <p14:creationId xmlns:p14="http://schemas.microsoft.com/office/powerpoint/2010/main" val="23893114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FB7EDB5-2BCC-D35F-17BD-C2EDAAFD05B2}"/>
              </a:ext>
            </a:extLst>
          </p:cNvPr>
          <p:cNvSpPr>
            <a:spLocks noGrp="1"/>
          </p:cNvSpPr>
          <p:nvPr>
            <p:ph type="title"/>
          </p:nvPr>
        </p:nvSpPr>
        <p:spPr/>
        <p:txBody>
          <a:bodyPr>
            <a:normAutofit fontScale="90000"/>
          </a:bodyPr>
          <a:lstStyle/>
          <a:p>
            <a:endParaRPr lang="ru-RU"/>
          </a:p>
        </p:txBody>
      </p:sp>
      <p:sp>
        <p:nvSpPr>
          <p:cNvPr id="3" name="Объект 2">
            <a:extLst>
              <a:ext uri="{FF2B5EF4-FFF2-40B4-BE49-F238E27FC236}">
                <a16:creationId xmlns:a16="http://schemas.microsoft.com/office/drawing/2014/main" id="{157F4BC9-BF4E-EFD5-FBF1-B85F94D00365}"/>
              </a:ext>
            </a:extLst>
          </p:cNvPr>
          <p:cNvSpPr>
            <a:spLocks noGrp="1"/>
          </p:cNvSpPr>
          <p:nvPr>
            <p:ph idx="1"/>
          </p:nvPr>
        </p:nvSpPr>
        <p:spPr>
          <a:xfrm>
            <a:off x="709218" y="557561"/>
            <a:ext cx="9853217" cy="5486400"/>
          </a:xfrm>
        </p:spPr>
        <p:txBody>
          <a:bodyPr>
            <a:normAutofit fontScale="70000" lnSpcReduction="20000"/>
          </a:bodyPr>
          <a:lstStyle/>
          <a:p>
            <a:pPr indent="0">
              <a:lnSpc>
                <a:spcPct val="150000"/>
              </a:lnSpc>
              <a:buNone/>
            </a:pPr>
            <a:r>
              <a:rPr lang="sq-AL" sz="2800" b="1" dirty="0">
                <a:solidFill>
                  <a:srgbClr val="00000A"/>
                </a:solidFill>
                <a:effectLst/>
                <a:latin typeface="+mj-lt"/>
                <a:ea typeface="Calibri" panose="020F0502020204030204" pitchFamily="34" charset="0"/>
              </a:rPr>
              <a:t>Целью</a:t>
            </a:r>
            <a:r>
              <a:rPr lang="sq-AL" sz="2800" dirty="0">
                <a:solidFill>
                  <a:srgbClr val="00000A"/>
                </a:solidFill>
                <a:effectLst/>
                <a:latin typeface="+mj-lt"/>
                <a:ea typeface="Calibri" panose="020F0502020204030204" pitchFamily="34" charset="0"/>
              </a:rPr>
              <a:t> данной работы является повышение качества потребительских свойств швейных товаров в процессе проектирования и удовлетворение спроса женщин средней возрастной группы в красивой и модной одежде.</a:t>
            </a:r>
            <a:endParaRPr lang="ru-RU" sz="2800" dirty="0">
              <a:solidFill>
                <a:srgbClr val="00000A"/>
              </a:solidFill>
              <a:effectLst/>
              <a:latin typeface="+mj-lt"/>
              <a:ea typeface="Calibri" panose="020F0502020204030204" pitchFamily="34" charset="0"/>
            </a:endParaRPr>
          </a:p>
          <a:p>
            <a:pPr indent="0">
              <a:lnSpc>
                <a:spcPct val="150000"/>
              </a:lnSpc>
              <a:buNone/>
            </a:pPr>
            <a:r>
              <a:rPr lang="ru-RU" sz="2800" dirty="0">
                <a:solidFill>
                  <a:srgbClr val="00000A"/>
                </a:solidFill>
                <a:effectLst/>
                <a:latin typeface="+mj-lt"/>
                <a:ea typeface="Calibri" panose="020F0502020204030204" pitchFamily="34" charset="0"/>
              </a:rPr>
              <a:t>Для достижения цели были поставлены следующие задачи:</a:t>
            </a:r>
          </a:p>
          <a:p>
            <a:pPr marL="342900" lvl="0" indent="-342900">
              <a:lnSpc>
                <a:spcPct val="150000"/>
              </a:lnSpc>
              <a:buFont typeface="Symbol" panose="05050102010706020507" pitchFamily="18" charset="2"/>
              <a:buChar char=""/>
            </a:pPr>
            <a:r>
              <a:rPr lang="ru-RU" sz="2800" dirty="0">
                <a:solidFill>
                  <a:srgbClr val="00000A"/>
                </a:solidFill>
                <a:effectLst/>
                <a:latin typeface="+mj-lt"/>
                <a:ea typeface="Calibri" panose="020F0502020204030204" pitchFamily="34" charset="0"/>
              </a:rPr>
              <a:t>изучить модные тенденции для выбора модели;</a:t>
            </a:r>
          </a:p>
          <a:p>
            <a:pPr marL="342900" lvl="0" indent="-342900">
              <a:lnSpc>
                <a:spcPct val="150000"/>
              </a:lnSpc>
              <a:buFont typeface="Symbol" panose="05050102010706020507" pitchFamily="18" charset="2"/>
              <a:buChar char=""/>
            </a:pPr>
            <a:r>
              <a:rPr lang="ru-RU" sz="2800" dirty="0">
                <a:solidFill>
                  <a:srgbClr val="00000A"/>
                </a:solidFill>
                <a:effectLst/>
                <a:latin typeface="+mj-lt"/>
                <a:ea typeface="Calibri" panose="020F0502020204030204" pitchFamily="34" charset="0"/>
              </a:rPr>
              <a:t>определить способы обработки, выбрать оборудование, </a:t>
            </a:r>
            <a:br>
              <a:rPr lang="ru-RU" sz="2800" dirty="0">
                <a:solidFill>
                  <a:srgbClr val="00000A"/>
                </a:solidFill>
                <a:effectLst/>
                <a:latin typeface="+mj-lt"/>
                <a:ea typeface="Calibri" panose="020F0502020204030204" pitchFamily="34" charset="0"/>
              </a:rPr>
            </a:br>
            <a:r>
              <a:rPr lang="ru-RU" sz="2800" dirty="0">
                <a:solidFill>
                  <a:srgbClr val="00000A"/>
                </a:solidFill>
                <a:effectLst/>
                <a:latin typeface="+mj-lt"/>
                <a:ea typeface="Calibri" panose="020F0502020204030204" pitchFamily="34" charset="0"/>
              </a:rPr>
              <a:t>составить схему сборки;</a:t>
            </a:r>
          </a:p>
          <a:p>
            <a:pPr marL="342900" lvl="0" indent="-342900">
              <a:lnSpc>
                <a:spcPct val="150000"/>
              </a:lnSpc>
              <a:buFont typeface="Symbol" panose="05050102010706020507" pitchFamily="18" charset="2"/>
              <a:buChar char=""/>
            </a:pPr>
            <a:r>
              <a:rPr lang="ru-RU" sz="2800" dirty="0">
                <a:solidFill>
                  <a:srgbClr val="00000A"/>
                </a:solidFill>
                <a:effectLst/>
                <a:latin typeface="+mj-lt"/>
                <a:ea typeface="Calibri" panose="020F0502020204030204" pitchFamily="34" charset="0"/>
              </a:rPr>
              <a:t>составить таблицу трудоемкости;</a:t>
            </a:r>
          </a:p>
          <a:p>
            <a:pPr marL="342900" lvl="0" indent="-342900">
              <a:lnSpc>
                <a:spcPct val="150000"/>
              </a:lnSpc>
              <a:buFont typeface="Symbol" panose="05050102010706020507" pitchFamily="18" charset="2"/>
              <a:buChar char=""/>
            </a:pPr>
            <a:r>
              <a:rPr lang="ru-RU" sz="2800" dirty="0">
                <a:solidFill>
                  <a:srgbClr val="00000A"/>
                </a:solidFill>
                <a:effectLst/>
                <a:latin typeface="+mj-lt"/>
                <a:ea typeface="Calibri" panose="020F0502020204030204" pitchFamily="34" charset="0"/>
              </a:rPr>
              <a:t>проанализировать поток и составить сводную таблицу </a:t>
            </a:r>
            <a:br>
              <a:rPr lang="ru-RU" sz="2800" dirty="0">
                <a:solidFill>
                  <a:srgbClr val="00000A"/>
                </a:solidFill>
                <a:effectLst/>
                <a:latin typeface="+mj-lt"/>
                <a:ea typeface="Calibri" panose="020F0502020204030204" pitchFamily="34" charset="0"/>
              </a:rPr>
            </a:br>
            <a:r>
              <a:rPr lang="ru-RU" sz="2800" dirty="0">
                <a:solidFill>
                  <a:srgbClr val="00000A"/>
                </a:solidFill>
                <a:effectLst/>
                <a:latin typeface="+mj-lt"/>
                <a:ea typeface="Calibri" panose="020F0502020204030204" pitchFamily="34" charset="0"/>
              </a:rPr>
              <a:t>численности рабочих потока;</a:t>
            </a:r>
          </a:p>
          <a:p>
            <a:pPr marL="342900" lvl="0" indent="-342900">
              <a:lnSpc>
                <a:spcPct val="150000"/>
              </a:lnSpc>
              <a:buFont typeface="Symbol" panose="05050102010706020507" pitchFamily="18" charset="2"/>
              <a:buChar char=""/>
            </a:pPr>
            <a:r>
              <a:rPr lang="sq-AL" sz="2800" dirty="0">
                <a:solidFill>
                  <a:srgbClr val="00000A"/>
                </a:solidFill>
                <a:effectLst/>
                <a:latin typeface="+mj-lt"/>
                <a:ea typeface="Calibri" panose="020F0502020204030204" pitchFamily="34" charset="0"/>
              </a:rPr>
              <a:t>выполнить  расчет техническо-экономических показателей.</a:t>
            </a:r>
            <a:endParaRPr lang="ru-RU" sz="2800" dirty="0">
              <a:latin typeface="+mj-lt"/>
            </a:endParaRPr>
          </a:p>
          <a:p>
            <a:pPr marL="0" indent="0">
              <a:buNone/>
            </a:pPr>
            <a:endParaRPr lang="ru-RU" dirty="0"/>
          </a:p>
        </p:txBody>
      </p:sp>
    </p:spTree>
    <p:extLst>
      <p:ext uri="{BB962C8B-B14F-4D97-AF65-F5344CB8AC3E}">
        <p14:creationId xmlns:p14="http://schemas.microsoft.com/office/powerpoint/2010/main" val="1609117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4B53969-68B1-8DB2-F22C-0C954224B40B}"/>
              </a:ext>
            </a:extLst>
          </p:cNvPr>
          <p:cNvSpPr>
            <a:spLocks noGrp="1"/>
          </p:cNvSpPr>
          <p:nvPr>
            <p:ph type="title"/>
          </p:nvPr>
        </p:nvSpPr>
        <p:spPr>
          <a:xfrm>
            <a:off x="838200" y="601532"/>
            <a:ext cx="10515600" cy="632402"/>
          </a:xfrm>
        </p:spPr>
        <p:txBody>
          <a:bodyPr>
            <a:normAutofit fontScale="90000"/>
          </a:bodyPr>
          <a:lstStyle/>
          <a:p>
            <a:r>
              <a:rPr lang="ru-RU" dirty="0"/>
              <a:t>	Обоснование выбора модели</a:t>
            </a:r>
          </a:p>
        </p:txBody>
      </p:sp>
      <p:pic>
        <p:nvPicPr>
          <p:cNvPr id="4" name="Объект 3">
            <a:extLst>
              <a:ext uri="{FF2B5EF4-FFF2-40B4-BE49-F238E27FC236}">
                <a16:creationId xmlns:a16="http://schemas.microsoft.com/office/drawing/2014/main" id="{1A493A24-C3A9-4627-E2DD-21AAC62D95A4}"/>
              </a:ext>
            </a:extLst>
          </p:cNvPr>
          <p:cNvPicPr>
            <a:picLocks noGrp="1" noChangeAspect="1"/>
          </p:cNvPicPr>
          <p:nvPr>
            <p:ph idx="1"/>
          </p:nvPr>
        </p:nvPicPr>
        <p:blipFill>
          <a:blip r:embed="rId2"/>
          <a:stretch>
            <a:fillRect/>
          </a:stretch>
        </p:blipFill>
        <p:spPr>
          <a:xfrm>
            <a:off x="2301614" y="1483457"/>
            <a:ext cx="7150160" cy="4945356"/>
          </a:xfrm>
          <a:prstGeom prst="rect">
            <a:avLst/>
          </a:prstGeom>
        </p:spPr>
      </p:pic>
    </p:spTree>
    <p:extLst>
      <p:ext uri="{BB962C8B-B14F-4D97-AF65-F5344CB8AC3E}">
        <p14:creationId xmlns:p14="http://schemas.microsoft.com/office/powerpoint/2010/main" val="2361246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09FE92B-F0FB-8B9E-8012-F6F8EB3ADF68}"/>
              </a:ext>
            </a:extLst>
          </p:cNvPr>
          <p:cNvSpPr>
            <a:spLocks noGrp="1"/>
          </p:cNvSpPr>
          <p:nvPr>
            <p:ph type="title"/>
          </p:nvPr>
        </p:nvSpPr>
        <p:spPr>
          <a:xfrm>
            <a:off x="4933300" y="1503183"/>
            <a:ext cx="6472167" cy="4964523"/>
          </a:xfrm>
        </p:spPr>
        <p:txBody>
          <a:bodyPr>
            <a:normAutofit/>
          </a:bodyPr>
          <a:lstStyle/>
          <a:p>
            <a:r>
              <a:rPr lang="ru-RU" sz="2000" dirty="0"/>
              <a:t>Актуальными моделями станут пальто ярких цветов, с принтами в цветок, клетку, с градиентом и хищными узорами. Актуальны белоснежные пальто, а также бежевые пальто. Модными фасонами пальто станут </a:t>
            </a:r>
            <a:r>
              <a:rPr lang="ru-RU" sz="2000" dirty="0" err="1"/>
              <a:t>оверсайз</a:t>
            </a:r>
            <a:r>
              <a:rPr lang="ru-RU" sz="2000" dirty="0"/>
              <a:t> и кокон. Данные пальто выполнены в модной расцветке и с различными принтами. Модные тенденции предлагают присмотреться к пальто с английским воротником и объемными плечами, актуальным на весну 2023. Уместны будут и приталенные варианты без воротника. Огромные рукава фонарики, укороченные или подвернутые так же актуальны. </a:t>
            </a:r>
          </a:p>
        </p:txBody>
      </p:sp>
      <p:pic>
        <p:nvPicPr>
          <p:cNvPr id="4" name="Объект 3">
            <a:extLst>
              <a:ext uri="{FF2B5EF4-FFF2-40B4-BE49-F238E27FC236}">
                <a16:creationId xmlns:a16="http://schemas.microsoft.com/office/drawing/2014/main" id="{209FCF48-AAC2-7FB5-BDED-9706D4D6612E}"/>
              </a:ext>
            </a:extLst>
          </p:cNvPr>
          <p:cNvPicPr>
            <a:picLocks noGrp="1" noChangeAspect="1"/>
          </p:cNvPicPr>
          <p:nvPr>
            <p:ph idx="1"/>
          </p:nvPr>
        </p:nvPicPr>
        <p:blipFill>
          <a:blip r:embed="rId2"/>
          <a:stretch>
            <a:fillRect/>
          </a:stretch>
        </p:blipFill>
        <p:spPr>
          <a:xfrm>
            <a:off x="1043754" y="208021"/>
            <a:ext cx="3487244" cy="5235151"/>
          </a:xfrm>
          <a:prstGeom prst="rect">
            <a:avLst/>
          </a:prstGeom>
        </p:spPr>
      </p:pic>
    </p:spTree>
    <p:extLst>
      <p:ext uri="{BB962C8B-B14F-4D97-AF65-F5344CB8AC3E}">
        <p14:creationId xmlns:p14="http://schemas.microsoft.com/office/powerpoint/2010/main" val="3927615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DCF2686-4EAC-873A-2D85-21AAB33800B7}"/>
              </a:ext>
            </a:extLst>
          </p:cNvPr>
          <p:cNvSpPr>
            <a:spLocks noGrp="1"/>
          </p:cNvSpPr>
          <p:nvPr>
            <p:ph type="title"/>
          </p:nvPr>
        </p:nvSpPr>
        <p:spPr>
          <a:xfrm>
            <a:off x="838200" y="365126"/>
            <a:ext cx="10371006" cy="632402"/>
          </a:xfrm>
        </p:spPr>
        <p:txBody>
          <a:bodyPr>
            <a:normAutofit fontScale="90000"/>
          </a:bodyPr>
          <a:lstStyle/>
          <a:p>
            <a:r>
              <a:rPr lang="ru-RU" dirty="0"/>
              <a:t>Описание внешнего вида. Рисунок модели</a:t>
            </a:r>
          </a:p>
        </p:txBody>
      </p:sp>
      <p:pic>
        <p:nvPicPr>
          <p:cNvPr id="6" name="Объект 5">
            <a:extLst>
              <a:ext uri="{FF2B5EF4-FFF2-40B4-BE49-F238E27FC236}">
                <a16:creationId xmlns:a16="http://schemas.microsoft.com/office/drawing/2014/main" id="{B2C04EDC-825D-6677-1006-5B06D8C32639}"/>
              </a:ext>
            </a:extLst>
          </p:cNvPr>
          <p:cNvPicPr>
            <a:picLocks noGrp="1" noChangeAspect="1"/>
          </p:cNvPicPr>
          <p:nvPr>
            <p:ph idx="1"/>
          </p:nvPr>
        </p:nvPicPr>
        <p:blipFill>
          <a:blip r:embed="rId2"/>
          <a:stretch>
            <a:fillRect/>
          </a:stretch>
        </p:blipFill>
        <p:spPr>
          <a:xfrm>
            <a:off x="6906431" y="1949233"/>
            <a:ext cx="5146426" cy="4543641"/>
          </a:xfrm>
          <a:prstGeom prst="rect">
            <a:avLst/>
          </a:prstGeom>
        </p:spPr>
      </p:pic>
      <p:sp>
        <p:nvSpPr>
          <p:cNvPr id="7" name="TextBox 6">
            <a:extLst>
              <a:ext uri="{FF2B5EF4-FFF2-40B4-BE49-F238E27FC236}">
                <a16:creationId xmlns:a16="http://schemas.microsoft.com/office/drawing/2014/main" id="{CD7F4740-D578-9365-EB24-197F8519A538}"/>
              </a:ext>
            </a:extLst>
          </p:cNvPr>
          <p:cNvSpPr txBox="1"/>
          <p:nvPr/>
        </p:nvSpPr>
        <p:spPr>
          <a:xfrm>
            <a:off x="838200" y="1101740"/>
            <a:ext cx="6394853" cy="5355312"/>
          </a:xfrm>
          <a:prstGeom prst="rect">
            <a:avLst/>
          </a:prstGeom>
          <a:noFill/>
        </p:spPr>
        <p:txBody>
          <a:bodyPr wrap="square" rtlCol="0">
            <a:spAutoFit/>
          </a:bodyPr>
          <a:lstStyle/>
          <a:p>
            <a:r>
              <a:rPr lang="ru-RU" dirty="0"/>
              <a:t>Пальто женское, демисезонное. Выполнен из </a:t>
            </a:r>
            <a:r>
              <a:rPr lang="ru-RU" dirty="0" err="1"/>
              <a:t>гладкокрашенного</a:t>
            </a:r>
            <a:r>
              <a:rPr lang="ru-RU" dirty="0"/>
              <a:t> трикотажного полотна из натуральной шерсти. Подкладка в тон ткани верха.</a:t>
            </a:r>
          </a:p>
          <a:p>
            <a:r>
              <a:rPr lang="ru-RU" dirty="0"/>
              <a:t>Рекомендуемые ткани: Трикотажное полотно из натуральной шерстяной или смесовой ткани.</a:t>
            </a:r>
          </a:p>
          <a:p>
            <a:r>
              <a:rPr lang="ru-RU" dirty="0"/>
              <a:t>Пальто прямого силуэта, среднего объема, длиной до середины голени. Рукав рубашечного покроя, застежка центральная бортовая на 3 прорезные петли и 3 пуговицы.</a:t>
            </a:r>
          </a:p>
          <a:p>
            <a:r>
              <a:rPr lang="ru-RU" dirty="0"/>
              <a:t>Перед с двумя прорезными карманами с </a:t>
            </a:r>
            <a:r>
              <a:rPr lang="ru-RU" dirty="0" err="1"/>
              <a:t>листочкой</a:t>
            </a:r>
            <a:r>
              <a:rPr lang="ru-RU" dirty="0"/>
              <a:t> и </a:t>
            </a:r>
            <a:r>
              <a:rPr lang="ru-RU" dirty="0" err="1"/>
              <a:t>втачными</a:t>
            </a:r>
            <a:r>
              <a:rPr lang="ru-RU" dirty="0"/>
              <a:t> концами.</a:t>
            </a:r>
          </a:p>
          <a:p>
            <a:r>
              <a:rPr lang="ru-RU" dirty="0"/>
              <a:t>Спинка со средним швом, заканчивающаяся </a:t>
            </a:r>
            <a:r>
              <a:rPr lang="ru-RU" dirty="0" err="1"/>
              <a:t>шлицей</a:t>
            </a:r>
            <a:r>
              <a:rPr lang="ru-RU" dirty="0"/>
              <a:t>.</a:t>
            </a:r>
          </a:p>
          <a:p>
            <a:r>
              <a:rPr lang="ru-RU" dirty="0"/>
              <a:t>Рукав рубашечный </a:t>
            </a:r>
            <a:r>
              <a:rPr lang="ru-RU" dirty="0" err="1"/>
              <a:t>одношовный</a:t>
            </a:r>
            <a:r>
              <a:rPr lang="ru-RU" dirty="0"/>
              <a:t>. Низ рукава обработан манжетой. </a:t>
            </a:r>
          </a:p>
          <a:p>
            <a:r>
              <a:rPr lang="ru-RU" dirty="0"/>
              <a:t>Воротник пиджачного типа</a:t>
            </a:r>
          </a:p>
          <a:p>
            <a:r>
              <a:rPr lang="ru-RU" dirty="0"/>
              <a:t>Подкладка притачная по низу.</a:t>
            </a:r>
          </a:p>
          <a:p>
            <a:r>
              <a:rPr lang="ru-RU" dirty="0"/>
              <a:t>Рекомендуется изготавливать для женщин средней возрастной группы на размеры:88-94; на роста 164-176; второй полнотной группы. Эскиз модели изображен на рисунке 1.3.</a:t>
            </a:r>
          </a:p>
          <a:p>
            <a:endParaRPr lang="ru-RU" dirty="0"/>
          </a:p>
        </p:txBody>
      </p:sp>
    </p:spTree>
    <p:extLst>
      <p:ext uri="{BB962C8B-B14F-4D97-AF65-F5344CB8AC3E}">
        <p14:creationId xmlns:p14="http://schemas.microsoft.com/office/powerpoint/2010/main" val="3187907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83657EF-B1AD-62CE-70CE-F592109B93B1}"/>
              </a:ext>
            </a:extLst>
          </p:cNvPr>
          <p:cNvSpPr>
            <a:spLocks noGrp="1"/>
          </p:cNvSpPr>
          <p:nvPr>
            <p:ph type="title"/>
          </p:nvPr>
        </p:nvSpPr>
        <p:spPr/>
        <p:txBody>
          <a:bodyPr>
            <a:normAutofit fontScale="90000"/>
          </a:bodyPr>
          <a:lstStyle/>
          <a:p>
            <a:r>
              <a:rPr lang="ru-RU" dirty="0"/>
              <a:t>Спецификация материалов на модель</a:t>
            </a:r>
          </a:p>
        </p:txBody>
      </p:sp>
      <p:pic>
        <p:nvPicPr>
          <p:cNvPr id="4" name="Объект 3">
            <a:extLst>
              <a:ext uri="{FF2B5EF4-FFF2-40B4-BE49-F238E27FC236}">
                <a16:creationId xmlns:a16="http://schemas.microsoft.com/office/drawing/2014/main" id="{A72632E2-D334-38A1-08BB-F3EE97CC2AC6}"/>
              </a:ext>
            </a:extLst>
          </p:cNvPr>
          <p:cNvPicPr>
            <a:picLocks noGrp="1" noChangeAspect="1"/>
          </p:cNvPicPr>
          <p:nvPr>
            <p:ph idx="1"/>
          </p:nvPr>
        </p:nvPicPr>
        <p:blipFill>
          <a:blip r:embed="rId2"/>
          <a:stretch>
            <a:fillRect/>
          </a:stretch>
        </p:blipFill>
        <p:spPr>
          <a:xfrm>
            <a:off x="901771" y="1210077"/>
            <a:ext cx="3483622" cy="4351338"/>
          </a:xfrm>
          <a:prstGeom prst="rect">
            <a:avLst/>
          </a:prstGeom>
        </p:spPr>
      </p:pic>
      <p:sp>
        <p:nvSpPr>
          <p:cNvPr id="5" name="TextBox 4">
            <a:extLst>
              <a:ext uri="{FF2B5EF4-FFF2-40B4-BE49-F238E27FC236}">
                <a16:creationId xmlns:a16="http://schemas.microsoft.com/office/drawing/2014/main" id="{E5AEF34A-4050-52EC-8095-9DCEC41408F9}"/>
              </a:ext>
            </a:extLst>
          </p:cNvPr>
          <p:cNvSpPr txBox="1"/>
          <p:nvPr/>
        </p:nvSpPr>
        <p:spPr>
          <a:xfrm>
            <a:off x="4612145" y="948690"/>
            <a:ext cx="6909296" cy="5909310"/>
          </a:xfrm>
          <a:prstGeom prst="rect">
            <a:avLst/>
          </a:prstGeom>
          <a:noFill/>
        </p:spPr>
        <p:txBody>
          <a:bodyPr wrap="square" rtlCol="0">
            <a:spAutoFit/>
          </a:bodyPr>
          <a:lstStyle/>
          <a:p>
            <a:r>
              <a:rPr lang="ru-RU" dirty="0"/>
              <a:t>Для достижения высокого качества и износостойкости изделие необходимо выбрать качественный материал, соответствующий всем требованиям. Для выполнения этой задачи были сформированы необходимые основные свойства, которыми должны обладать материалы (основная ткань верха, подкладочный материал, клеевая прокладка), из которых следует изготавливать проектируемое изделие.</a:t>
            </a:r>
          </a:p>
          <a:p>
            <a:r>
              <a:rPr lang="ru-RU" dirty="0"/>
              <a:t>В качестве основного материала рекомендуется использовать камвольные пальтовые чистошерстяные или полушерстяные ткани, камвольно-суконные ткани, тонкосуконные пальтовые ткани с содержанием от 60% до 80% шерсти, линейной плотностью 85—250 текс, поверхностной плотностью — 350-650 г/м2. Содержание синтетических волокон в них может быть от 19 до 50%.</a:t>
            </a:r>
          </a:p>
          <a:p>
            <a:r>
              <a:rPr lang="ru-RU" dirty="0"/>
              <a:t>В качестве прокладочного материала для демисезонного пальто рекомендуется использовать прокладочный материал на трикотажной основе со сплошным нанесением клея. </a:t>
            </a:r>
          </a:p>
          <a:p>
            <a:r>
              <a:rPr lang="ru-RU" dirty="0"/>
              <a:t>Подкладочные ткани из вискозных нитей в основе и полиэфирных нитей в утке, из вискозных нитей в основе и капроновых нитей в утке, из полиэфирных нитей в основе и полиэфирных текстурированных нитей в утке; их поверхностная плотность — от 70 до 100 г/м2.</a:t>
            </a:r>
          </a:p>
        </p:txBody>
      </p:sp>
    </p:spTree>
    <p:extLst>
      <p:ext uri="{BB962C8B-B14F-4D97-AF65-F5344CB8AC3E}">
        <p14:creationId xmlns:p14="http://schemas.microsoft.com/office/powerpoint/2010/main" val="3425399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85EF62-F2B4-1374-4975-FE1113384E9D}"/>
              </a:ext>
            </a:extLst>
          </p:cNvPr>
          <p:cNvSpPr>
            <a:spLocks noGrp="1"/>
          </p:cNvSpPr>
          <p:nvPr>
            <p:ph type="title"/>
          </p:nvPr>
        </p:nvSpPr>
        <p:spPr/>
        <p:txBody>
          <a:bodyPr>
            <a:normAutofit fontScale="90000"/>
          </a:bodyPr>
          <a:lstStyle/>
          <a:p>
            <a:endParaRPr lang="ru-RU"/>
          </a:p>
        </p:txBody>
      </p:sp>
      <p:sp>
        <p:nvSpPr>
          <p:cNvPr id="3" name="Объект 2">
            <a:extLst>
              <a:ext uri="{FF2B5EF4-FFF2-40B4-BE49-F238E27FC236}">
                <a16:creationId xmlns:a16="http://schemas.microsoft.com/office/drawing/2014/main" id="{DE000A57-D156-39AC-10DE-19399E2CB1DD}"/>
              </a:ext>
            </a:extLst>
          </p:cNvPr>
          <p:cNvSpPr>
            <a:spLocks noGrp="1"/>
          </p:cNvSpPr>
          <p:nvPr>
            <p:ph idx="1"/>
          </p:nvPr>
        </p:nvSpPr>
        <p:spPr>
          <a:xfrm>
            <a:off x="300340" y="642309"/>
            <a:ext cx="6219582" cy="5731727"/>
          </a:xfrm>
        </p:spPr>
        <p:txBody>
          <a:bodyPr>
            <a:normAutofit/>
          </a:bodyPr>
          <a:lstStyle/>
          <a:p>
            <a:pPr marL="0" indent="0">
              <a:buNone/>
            </a:pPr>
            <a:r>
              <a:rPr lang="ru-RU" dirty="0"/>
              <a:t>Подкладочные ткани из вискозных нитей в основе и полиэфирных нитей в утке, из вискозных нитей в основе и капроновых нитей в утке, из полиэфирных нитей в основе и полиэфирных текстурированных нитей в утке; их поверхностная плотность — от 70 до 100 г/м2. Для женского пальто рекомендуются пластмассовые пуговицы гладкие или рельефные, размером 30–48 мм; на ножке или с двумя отверстиями</a:t>
            </a:r>
          </a:p>
          <a:p>
            <a:endParaRPr lang="ru-RU" dirty="0"/>
          </a:p>
        </p:txBody>
      </p:sp>
      <p:pic>
        <p:nvPicPr>
          <p:cNvPr id="4" name="Рисунок 3">
            <a:extLst>
              <a:ext uri="{FF2B5EF4-FFF2-40B4-BE49-F238E27FC236}">
                <a16:creationId xmlns:a16="http://schemas.microsoft.com/office/drawing/2014/main" id="{58DA063D-18B7-F64A-FD64-E1C5A335CF28}"/>
              </a:ext>
            </a:extLst>
          </p:cNvPr>
          <p:cNvPicPr>
            <a:picLocks noChangeAspect="1"/>
          </p:cNvPicPr>
          <p:nvPr/>
        </p:nvPicPr>
        <p:blipFill>
          <a:blip r:embed="rId2"/>
          <a:stretch>
            <a:fillRect/>
          </a:stretch>
        </p:blipFill>
        <p:spPr>
          <a:xfrm>
            <a:off x="6595751" y="2999051"/>
            <a:ext cx="5371737" cy="3147502"/>
          </a:xfrm>
          <a:prstGeom prst="rect">
            <a:avLst/>
          </a:prstGeom>
        </p:spPr>
      </p:pic>
    </p:spTree>
    <p:extLst>
      <p:ext uri="{BB962C8B-B14F-4D97-AF65-F5344CB8AC3E}">
        <p14:creationId xmlns:p14="http://schemas.microsoft.com/office/powerpoint/2010/main" val="48480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7530C4-0272-99F0-E73B-38BEF155950D}"/>
              </a:ext>
            </a:extLst>
          </p:cNvPr>
          <p:cNvSpPr>
            <a:spLocks noGrp="1"/>
          </p:cNvSpPr>
          <p:nvPr>
            <p:ph type="title"/>
          </p:nvPr>
        </p:nvSpPr>
        <p:spPr/>
        <p:txBody>
          <a:bodyPr>
            <a:normAutofit fontScale="90000"/>
          </a:bodyPr>
          <a:lstStyle/>
          <a:p>
            <a:r>
              <a:rPr lang="ru-RU" dirty="0"/>
              <a:t>Спецификация деталей кроя</a:t>
            </a:r>
          </a:p>
        </p:txBody>
      </p:sp>
      <p:pic>
        <p:nvPicPr>
          <p:cNvPr id="7" name="Объект 6">
            <a:extLst>
              <a:ext uri="{FF2B5EF4-FFF2-40B4-BE49-F238E27FC236}">
                <a16:creationId xmlns:a16="http://schemas.microsoft.com/office/drawing/2014/main" id="{0294A447-BE9D-FAD3-D959-4CB873EC207B}"/>
              </a:ext>
            </a:extLst>
          </p:cNvPr>
          <p:cNvPicPr>
            <a:picLocks noGrp="1" noChangeAspect="1"/>
          </p:cNvPicPr>
          <p:nvPr>
            <p:ph idx="1"/>
          </p:nvPr>
        </p:nvPicPr>
        <p:blipFill>
          <a:blip r:embed="rId2"/>
          <a:stretch>
            <a:fillRect/>
          </a:stretch>
        </p:blipFill>
        <p:spPr>
          <a:xfrm>
            <a:off x="1293542" y="1120868"/>
            <a:ext cx="4723739" cy="4961912"/>
          </a:xfrm>
        </p:spPr>
      </p:pic>
      <p:pic>
        <p:nvPicPr>
          <p:cNvPr id="8" name="Рисунок 7">
            <a:extLst>
              <a:ext uri="{FF2B5EF4-FFF2-40B4-BE49-F238E27FC236}">
                <a16:creationId xmlns:a16="http://schemas.microsoft.com/office/drawing/2014/main" id="{597D7A9B-0458-BE9F-E9F0-13EA5DAA56CF}"/>
              </a:ext>
            </a:extLst>
          </p:cNvPr>
          <p:cNvPicPr>
            <a:picLocks noChangeAspect="1"/>
          </p:cNvPicPr>
          <p:nvPr/>
        </p:nvPicPr>
        <p:blipFill>
          <a:blip r:embed="rId3"/>
          <a:stretch>
            <a:fillRect/>
          </a:stretch>
        </p:blipFill>
        <p:spPr>
          <a:xfrm>
            <a:off x="6017281" y="1873405"/>
            <a:ext cx="6072334" cy="3720047"/>
          </a:xfrm>
          <a:prstGeom prst="rect">
            <a:avLst/>
          </a:prstGeom>
        </p:spPr>
      </p:pic>
    </p:spTree>
    <p:extLst>
      <p:ext uri="{BB962C8B-B14F-4D97-AF65-F5344CB8AC3E}">
        <p14:creationId xmlns:p14="http://schemas.microsoft.com/office/powerpoint/2010/main" val="1380026186"/>
      </p:ext>
    </p:extLst>
  </p:cSld>
  <p:clrMapOvr>
    <a:masterClrMapping/>
  </p:clrMapOvr>
</p:sld>
</file>

<file path=ppt/theme/theme1.xml><?xml version="1.0" encoding="utf-8"?>
<a:theme xmlns:a="http://schemas.openxmlformats.org/drawingml/2006/main" name="Тема1">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Тема1" id="{BEF7BDDD-61DD-499B-927F-92679E6AC10C}" vid="{10EB75B3-3C5B-492E-A3D4-65CE7D8362B0}"/>
    </a:ext>
  </a:extLst>
</a:theme>
</file>

<file path=docProps/app.xml><?xml version="1.0" encoding="utf-8"?>
<Properties xmlns="http://schemas.openxmlformats.org/officeDocument/2006/extended-properties" xmlns:vt="http://schemas.openxmlformats.org/officeDocument/2006/docPropsVTypes">
  <Template>Тема1</Template>
  <TotalTime>64</TotalTime>
  <Words>1145</Words>
  <Application>Microsoft Office PowerPoint</Application>
  <PresentationFormat>Широкоэкранный</PresentationFormat>
  <Paragraphs>65</Paragraphs>
  <Slides>19</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19</vt:i4>
      </vt:variant>
    </vt:vector>
  </HeadingPairs>
  <TitlesOfParts>
    <vt:vector size="25" baseType="lpstr">
      <vt:lpstr>Arial</vt:lpstr>
      <vt:lpstr>Calibri</vt:lpstr>
      <vt:lpstr>Calibri Light</vt:lpstr>
      <vt:lpstr>Symbol</vt:lpstr>
      <vt:lpstr>Times New Roman</vt:lpstr>
      <vt:lpstr>Тема1</vt:lpstr>
      <vt:lpstr>ТЕХНОЛОГИЧЕСКИЙ ПРОЦЕСС ПО ИЗГОТОВЛЕНИЮ ЖЕНСКОГО ДЕМИСЕЗОННОГО ПАЛЬТО ИЗ ПАЛЬТОВОГО ТРИКОТАЖНОГО ПОЛОТНА МЕЛКИМИ СЕРИЯМИ НА ПЛОЩАДИ 320М2 </vt:lpstr>
      <vt:lpstr>Введение </vt:lpstr>
      <vt:lpstr>Презентация PowerPoint</vt:lpstr>
      <vt:lpstr> Обоснование выбора модели</vt:lpstr>
      <vt:lpstr>Актуальными моделями станут пальто ярких цветов, с принтами в цветок, клетку, с градиентом и хищными узорами. Актуальны белоснежные пальто, а также бежевые пальто. Модными фасонами пальто станут оверсайз и кокон. Данные пальто выполнены в модной расцветке и с различными принтами. Модные тенденции предлагают присмотреться к пальто с английским воротником и объемными плечами, актуальным на весну 2023. Уместны будут и приталенные варианты без воротника. Огромные рукава фонарики, укороченные или подвернутые так же актуальны. </vt:lpstr>
      <vt:lpstr>Описание внешнего вида. Рисунок модели</vt:lpstr>
      <vt:lpstr>Спецификация материалов на модель</vt:lpstr>
      <vt:lpstr>Презентация PowerPoint</vt:lpstr>
      <vt:lpstr>Спецификация деталей кроя</vt:lpstr>
      <vt:lpstr>Определение площади лекал</vt:lpstr>
      <vt:lpstr>Составления схемы сборки изделия</vt:lpstr>
      <vt:lpstr>Технологическая последовательность обработки изделия</vt:lpstr>
      <vt:lpstr>Обоснования выбора типа потока, вида запуска, транспортных средств </vt:lpstr>
      <vt:lpstr>Анализ потока</vt:lpstr>
      <vt:lpstr>График синхронности </vt:lpstr>
      <vt:lpstr>Сводная таблица численности рабочих потока</vt:lpstr>
      <vt:lpstr>Сводная таблица оборудования и рабочих мест</vt:lpstr>
      <vt:lpstr>Расчет ТЭП</vt:lpstr>
      <vt:lpstr>ЗАКЛЮЧЕНИЕ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ТЕХНОЛОГИЧЕСКИЙ ПРОЦЕСС ПО ИЗГОТОВЛЕНИЮ ЖЕНСКОГО ДЕМИСЕЗОННОГО ПАЛЬТО ИЗ ПАЛЬТОВОГО ТРИКОТАЖНОГО ПОЛОТНА МЕЛКИМИ СЕРИЯМИ НА ПЛОЩАДИ 320М2 </dc:title>
  <dc:creator>Almaz Khannanov</dc:creator>
  <cp:lastModifiedBy>Almaz Khannanov</cp:lastModifiedBy>
  <cp:revision>1</cp:revision>
  <dcterms:created xsi:type="dcterms:W3CDTF">2023-06-14T22:01:29Z</dcterms:created>
  <dcterms:modified xsi:type="dcterms:W3CDTF">2023-06-14T23:06:26Z</dcterms:modified>
</cp:coreProperties>
</file>

<file path=docProps/thumbnail.jpeg>
</file>